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7" r:id="rId1"/>
  </p:sldMasterIdLst>
  <p:notesMasterIdLst>
    <p:notesMasterId r:id="rId37"/>
  </p:notesMasterIdLst>
  <p:handoutMasterIdLst>
    <p:handoutMasterId r:id="rId38"/>
  </p:handoutMasterIdLst>
  <p:sldIdLst>
    <p:sldId id="402" r:id="rId2"/>
    <p:sldId id="357" r:id="rId3"/>
    <p:sldId id="348" r:id="rId4"/>
    <p:sldId id="397" r:id="rId5"/>
    <p:sldId id="267" r:id="rId6"/>
    <p:sldId id="329" r:id="rId7"/>
    <p:sldId id="274" r:id="rId8"/>
    <p:sldId id="360" r:id="rId9"/>
    <p:sldId id="362" r:id="rId10"/>
    <p:sldId id="364" r:id="rId11"/>
    <p:sldId id="365" r:id="rId12"/>
    <p:sldId id="400" r:id="rId13"/>
    <p:sldId id="367" r:id="rId14"/>
    <p:sldId id="369" r:id="rId15"/>
    <p:sldId id="401" r:id="rId16"/>
    <p:sldId id="358" r:id="rId17"/>
    <p:sldId id="268" r:id="rId18"/>
    <p:sldId id="371" r:id="rId19"/>
    <p:sldId id="272" r:id="rId20"/>
    <p:sldId id="292" r:id="rId21"/>
    <p:sldId id="372" r:id="rId22"/>
    <p:sldId id="370" r:id="rId23"/>
    <p:sldId id="295" r:id="rId24"/>
    <p:sldId id="376" r:id="rId25"/>
    <p:sldId id="374" r:id="rId26"/>
    <p:sldId id="303" r:id="rId27"/>
    <p:sldId id="335" r:id="rId28"/>
    <p:sldId id="398" r:id="rId29"/>
    <p:sldId id="394" r:id="rId30"/>
    <p:sldId id="396" r:id="rId31"/>
    <p:sldId id="395" r:id="rId32"/>
    <p:sldId id="391" r:id="rId33"/>
    <p:sldId id="392" r:id="rId34"/>
    <p:sldId id="393" r:id="rId35"/>
    <p:sldId id="399" r:id="rId3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Arial" charset="0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Arial" charset="0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Arial" charset="0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Arial" charset="0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Arial" charset="0"/>
        <a:cs typeface="Arial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Arial" charset="0"/>
        <a:cs typeface="Arial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Arial" charset="0"/>
        <a:cs typeface="Arial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Arial" charset="0"/>
        <a:cs typeface="Arial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Arial" charset="0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6793" autoAdjust="0"/>
    <p:restoredTop sz="76536" autoAdjust="0"/>
  </p:normalViewPr>
  <p:slideViewPr>
    <p:cSldViewPr>
      <p:cViewPr>
        <p:scale>
          <a:sx n="60" d="100"/>
          <a:sy n="60" d="100"/>
        </p:scale>
        <p:origin x="-1608" y="1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23DE97-C54F-954A-8926-BDB1C722B142}" type="datetimeFigureOut">
              <a:rPr lang="ru-RU" smtClean="0"/>
              <a:t>01.07.2014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2775DA-9D36-9847-A5F8-5302A689F8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63344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D289258F-5BAA-F54E-BFCA-50EF25C8CF50}" type="datetimeFigureOut">
              <a:rPr lang="en-US"/>
              <a:pPr/>
              <a:t>7/1/2014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ru-RU" alt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9AB37963-3E8F-934B-AC11-306788B1210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7522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Arial" charset="0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Arial" charset="0"/>
        <a:cs typeface="Arial" panose="020B0604020202020204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Arial" charset="0"/>
        <a:cs typeface="Arial" panose="020B0604020202020204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Arial" charset="0"/>
        <a:cs typeface="Arial" panose="020B0604020202020204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Arial" charset="0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96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kumimoji="0" lang="ru-RU" dirty="0" smtClean="0">
                <a:latin typeface="Calibri" charset="0"/>
              </a:rPr>
              <a:t>Здравствуйте, моей имя ВПВ и я представляю НИ ИТМО.</a:t>
            </a:r>
          </a:p>
          <a:p>
            <a:r>
              <a:rPr kumimoji="0" lang="ru-RU" dirty="0" smtClean="0">
                <a:latin typeface="Calibri" charset="0"/>
              </a:rPr>
              <a:t>Я построю свое изложение несколько конспективно, чтобы на занимать лишнего времени, а на вопросы отвечу подробнее, если они будут.</a:t>
            </a:r>
            <a:endParaRPr kumimoji="0" lang="en-US" dirty="0">
              <a:latin typeface="Calibri" charset="0"/>
            </a:endParaRPr>
          </a:p>
        </p:txBody>
      </p:sp>
      <p:sp>
        <p:nvSpPr>
          <p:cNvPr id="696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53C1BB0E-CD74-D74B-B9F2-E7FDC4B59346}" type="slidenum">
              <a:rPr lang="en-US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98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kumimoji="0" lang="ru-RU" dirty="0" smtClean="0">
                <a:latin typeface="Calibri" charset="0"/>
              </a:rPr>
              <a:t>Например, система сталь</a:t>
            </a:r>
            <a:r>
              <a:rPr kumimoji="0" lang="ru-RU" baseline="0" dirty="0" smtClean="0">
                <a:latin typeface="Calibri" charset="0"/>
              </a:rPr>
              <a:t> – воздух.</a:t>
            </a:r>
            <a:endParaRPr kumimoji="0" lang="ru-RU" dirty="0" smtClean="0">
              <a:latin typeface="Calibri" charset="0"/>
            </a:endParaRPr>
          </a:p>
          <a:p>
            <a:r>
              <a:rPr kumimoji="0" lang="ru-RU" dirty="0" smtClean="0">
                <a:latin typeface="Calibri" charset="0"/>
              </a:rPr>
              <a:t>Если </a:t>
            </a:r>
            <a:r>
              <a:rPr kumimoji="0" lang="ru-RU" dirty="0">
                <a:latin typeface="Calibri" charset="0"/>
              </a:rPr>
              <a:t>процесс </a:t>
            </a:r>
            <a:r>
              <a:rPr kumimoji="0" lang="ru-RU" dirty="0" smtClean="0">
                <a:latin typeface="Calibri" charset="0"/>
              </a:rPr>
              <a:t>лазерного</a:t>
            </a:r>
            <a:r>
              <a:rPr kumimoji="0" lang="ru-RU" baseline="0" dirty="0" smtClean="0">
                <a:latin typeface="Calibri" charset="0"/>
              </a:rPr>
              <a:t> воздействия </a:t>
            </a:r>
            <a:r>
              <a:rPr kumimoji="0" lang="ru-RU" dirty="0" smtClean="0">
                <a:latin typeface="Calibri" charset="0"/>
              </a:rPr>
              <a:t>осуществляется </a:t>
            </a:r>
            <a:r>
              <a:rPr kumimoji="0" lang="ru-RU" dirty="0">
                <a:latin typeface="Calibri" charset="0"/>
              </a:rPr>
              <a:t>на воздухе, то на поверхности нержавеющей стали марки наиболее вероятно протекание реакций взаимодействия основных компонентов стали и кислорода, азота, углерода, воды</a:t>
            </a:r>
            <a:r>
              <a:rPr kumimoji="0" lang="ru-RU" dirty="0" smtClean="0">
                <a:latin typeface="Calibri" charset="0"/>
              </a:rPr>
              <a:t>.</a:t>
            </a:r>
            <a:endParaRPr lang="ru-RU" dirty="0">
              <a:latin typeface="Arial" charset="0"/>
            </a:endParaRPr>
          </a:p>
        </p:txBody>
      </p:sp>
      <p:sp>
        <p:nvSpPr>
          <p:cNvPr id="798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34F63326-09CE-9347-81DE-22552EE3130E}" type="slidenum">
              <a:rPr lang="ru-RU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08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kumimoji="0" lang="ru-RU" dirty="0" smtClean="0">
                <a:latin typeface="Calibri" charset="0"/>
              </a:rPr>
              <a:t>Рассчитанные </a:t>
            </a:r>
            <a:r>
              <a:rPr kumimoji="0" lang="ru-RU" dirty="0">
                <a:latin typeface="Calibri" charset="0"/>
              </a:rPr>
              <a:t>зависимости энергии Гиббса для реакции взаимодействия железа и хрома с компонентами воздуха от </a:t>
            </a:r>
            <a:r>
              <a:rPr kumimoji="0" lang="ru-RU" dirty="0" smtClean="0">
                <a:latin typeface="Calibri" charset="0"/>
              </a:rPr>
              <a:t>температуры приведены</a:t>
            </a:r>
            <a:r>
              <a:rPr kumimoji="0" lang="ru-RU" baseline="0" dirty="0" smtClean="0">
                <a:latin typeface="Calibri" charset="0"/>
              </a:rPr>
              <a:t> на следующих графиках.</a:t>
            </a:r>
          </a:p>
          <a:p>
            <a:r>
              <a:rPr kumimoji="0" lang="ru-RU" dirty="0" smtClean="0">
                <a:latin typeface="Calibri" charset="0"/>
              </a:rPr>
              <a:t>Из</a:t>
            </a:r>
            <a:r>
              <a:rPr kumimoji="0" lang="ru-RU" baseline="0" dirty="0" smtClean="0">
                <a:latin typeface="Calibri" charset="0"/>
              </a:rPr>
              <a:t> графиков видно, что в</a:t>
            </a:r>
            <a:r>
              <a:rPr kumimoji="0" lang="ru-RU" dirty="0" smtClean="0">
                <a:latin typeface="Calibri" charset="0"/>
              </a:rPr>
              <a:t>еличина </a:t>
            </a:r>
            <a:r>
              <a:rPr kumimoji="0" lang="ru-RU" dirty="0">
                <a:latin typeface="Calibri" charset="0"/>
              </a:rPr>
              <a:t>энергии Гиббса образования соединений </a:t>
            </a:r>
            <a:r>
              <a:rPr kumimoji="0" lang="ru-RU" dirty="0" smtClean="0">
                <a:latin typeface="Calibri" charset="0"/>
              </a:rPr>
              <a:t>компонентов</a:t>
            </a:r>
            <a:r>
              <a:rPr kumimoji="0" lang="ru-RU" baseline="0" dirty="0" smtClean="0">
                <a:latin typeface="Calibri" charset="0"/>
              </a:rPr>
              <a:t> стали </a:t>
            </a:r>
            <a:r>
              <a:rPr kumimoji="0" lang="ru-RU" dirty="0" smtClean="0">
                <a:latin typeface="Calibri" charset="0"/>
              </a:rPr>
              <a:t>с </a:t>
            </a:r>
            <a:r>
              <a:rPr kumimoji="0" lang="ru-RU" dirty="0">
                <a:latin typeface="Calibri" charset="0"/>
              </a:rPr>
              <a:t>кислородом во всем диапазоне значительно меньше, чем с азотом, углеродом или водой, следовательно, образование оксидов более вероятно, что </a:t>
            </a:r>
            <a:r>
              <a:rPr kumimoji="0" lang="ru-RU" dirty="0" smtClean="0">
                <a:latin typeface="Calibri" charset="0"/>
              </a:rPr>
              <a:t>подтверждено </a:t>
            </a:r>
            <a:r>
              <a:rPr kumimoji="0" lang="ru-RU" dirty="0">
                <a:latin typeface="Calibri" charset="0"/>
              </a:rPr>
              <a:t>результатами </a:t>
            </a:r>
            <a:r>
              <a:rPr kumimoji="0" lang="ru-RU" dirty="0" err="1">
                <a:latin typeface="Calibri" charset="0"/>
              </a:rPr>
              <a:t>энергодисперсионной</a:t>
            </a:r>
            <a:r>
              <a:rPr kumimoji="0" lang="ru-RU" dirty="0">
                <a:latin typeface="Calibri" charset="0"/>
              </a:rPr>
              <a:t> рентгеновской </a:t>
            </a:r>
            <a:r>
              <a:rPr kumimoji="0" lang="ru-RU" dirty="0" smtClean="0">
                <a:latin typeface="Calibri" charset="0"/>
              </a:rPr>
              <a:t>спектроскопией,</a:t>
            </a:r>
            <a:r>
              <a:rPr kumimoji="0" lang="ru-RU" baseline="0" dirty="0" smtClean="0">
                <a:latin typeface="Calibri" charset="0"/>
              </a:rPr>
              <a:t> проведенной в данной работе.</a:t>
            </a:r>
            <a:endParaRPr kumimoji="0" lang="ru-RU" dirty="0">
              <a:latin typeface="Calibri" charset="0"/>
            </a:endParaRPr>
          </a:p>
        </p:txBody>
      </p:sp>
      <p:sp>
        <p:nvSpPr>
          <p:cNvPr id="809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8071AF1A-E2FF-7341-8C2D-68350259DFC5}" type="slidenum">
              <a:rPr lang="ru-RU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782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kumimoji="0" lang="ru-RU" dirty="0" smtClean="0">
                <a:latin typeface="Calibri" charset="0"/>
              </a:rPr>
              <a:t>Нельзя забывать,</a:t>
            </a:r>
            <a:r>
              <a:rPr kumimoji="0" lang="ru-RU" baseline="0" dirty="0" smtClean="0">
                <a:latin typeface="Calibri" charset="0"/>
              </a:rPr>
              <a:t> что термодинамические методы расчета применимы для </a:t>
            </a:r>
            <a:r>
              <a:rPr kumimoji="0" lang="ru-RU" baseline="0" dirty="0" err="1" smtClean="0">
                <a:latin typeface="Calibri" charset="0"/>
              </a:rPr>
              <a:t>термодинамически</a:t>
            </a:r>
            <a:r>
              <a:rPr kumimoji="0" lang="ru-RU" baseline="0" dirty="0" smtClean="0">
                <a:latin typeface="Calibri" charset="0"/>
              </a:rPr>
              <a:t> равновесных процессов.</a:t>
            </a:r>
          </a:p>
          <a:p>
            <a:r>
              <a:rPr kumimoji="0" lang="ru-RU" baseline="0" dirty="0" smtClean="0">
                <a:latin typeface="Calibri" charset="0"/>
              </a:rPr>
              <a:t>Процесс импульсного лазерного воздействия априори нельзя отнести к таким, поэтому необходимо провести обоснование применимости данного метода  в случае импульсного лазерного воздействия.</a:t>
            </a:r>
          </a:p>
          <a:p>
            <a:r>
              <a:rPr kumimoji="0" lang="ru-RU" baseline="0" dirty="0" smtClean="0">
                <a:latin typeface="Calibri" charset="0"/>
              </a:rPr>
              <a:t>Идея заключается в том, что п</a:t>
            </a:r>
            <a:r>
              <a:rPr kumimoji="0" lang="ru-RU" dirty="0" smtClean="0">
                <a:latin typeface="Calibri" charset="0"/>
              </a:rPr>
              <a:t>роцесс </a:t>
            </a:r>
            <a:r>
              <a:rPr kumimoji="0" lang="ru-RU" dirty="0">
                <a:latin typeface="Calibri" charset="0"/>
              </a:rPr>
              <a:t>импульсного лазерного нагрева по своему результату эквивалентен нагреву непрерывным излучением при максимальной на данном временном интервале температуре </a:t>
            </a:r>
            <a:r>
              <a:rPr kumimoji="0" lang="en-US" dirty="0" err="1">
                <a:latin typeface="Calibri" charset="0"/>
              </a:rPr>
              <a:t>T</a:t>
            </a:r>
            <a:r>
              <a:rPr kumimoji="0" lang="en-US" baseline="-25000" dirty="0" err="1">
                <a:latin typeface="Calibri" charset="0"/>
              </a:rPr>
              <a:t>max</a:t>
            </a:r>
            <a:r>
              <a:rPr kumimoji="0" lang="ru-RU" dirty="0">
                <a:latin typeface="Calibri" charset="0"/>
              </a:rPr>
              <a:t>, которая поддерживается на протяжении некоторого эквивалентного времени </a:t>
            </a:r>
            <a:r>
              <a:rPr kumimoji="0" lang="en-US" dirty="0">
                <a:latin typeface="Calibri" charset="0"/>
              </a:rPr>
              <a:t>t</a:t>
            </a:r>
            <a:r>
              <a:rPr kumimoji="0" lang="ru-RU" baseline="-25000" dirty="0" err="1">
                <a:latin typeface="Calibri" charset="0"/>
              </a:rPr>
              <a:t>экв</a:t>
            </a:r>
            <a:r>
              <a:rPr kumimoji="0" lang="ru-RU" dirty="0">
                <a:latin typeface="Calibri" charset="0"/>
              </a:rPr>
              <a:t> </a:t>
            </a:r>
            <a:r>
              <a:rPr kumimoji="0" lang="ru-RU" dirty="0" smtClean="0">
                <a:latin typeface="Calibri" charset="0"/>
              </a:rPr>
              <a:t>. Хорошо бы график …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dirty="0" smtClean="0">
                <a:latin typeface="Calibri" charset="0"/>
              </a:rPr>
              <a:t>Таким</a:t>
            </a:r>
            <a:r>
              <a:rPr kumimoji="0" lang="ru-RU" baseline="0" dirty="0" smtClean="0">
                <a:latin typeface="Calibri" charset="0"/>
              </a:rPr>
              <a:t> образом, термодинамический расчет будет проведен при характерной максимальной температуре для образования пленок на поверхности стали 1237 К и титана 987 К.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latin typeface="Arial" charset="0"/>
              </a:rPr>
              <a:t>Использование режимов облучения с большим перекрытием по оси х и по оси у позволяет  в значительной степени уменьшить градиенты</a:t>
            </a:r>
            <a:r>
              <a:rPr lang="en-US" sz="1200" dirty="0" smtClean="0">
                <a:latin typeface="Arial" charset="0"/>
              </a:rPr>
              <a:t> </a:t>
            </a:r>
            <a:r>
              <a:rPr lang="ru-RU" sz="1200" dirty="0" smtClean="0">
                <a:latin typeface="Arial" charset="0"/>
              </a:rPr>
              <a:t>и сгладить неоднородности распределения температуры поверхности. </a:t>
            </a:r>
            <a:endParaRPr kumimoji="0" lang="en-US" dirty="0">
              <a:latin typeface="Calibri" charset="0"/>
            </a:endParaRPr>
          </a:p>
          <a:p>
            <a:endParaRPr kumimoji="0" lang="en-US" dirty="0">
              <a:latin typeface="Calibri" charset="0"/>
            </a:endParaRPr>
          </a:p>
        </p:txBody>
      </p:sp>
      <p:sp>
        <p:nvSpPr>
          <p:cNvPr id="7782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80DD5F40-A6A7-8049-A44A-A209159A3DE0}" type="slidenum">
              <a:rPr lang="en-US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29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kumimoji="0" lang="ru-RU" dirty="0">
                <a:latin typeface="Calibri" charset="0"/>
              </a:rPr>
              <a:t>В данном </a:t>
            </a:r>
            <a:r>
              <a:rPr kumimoji="0" lang="ru-RU" dirty="0" smtClean="0">
                <a:latin typeface="Calibri" charset="0"/>
              </a:rPr>
              <a:t>случае, как уже было</a:t>
            </a:r>
            <a:r>
              <a:rPr kumimoji="0" lang="ru-RU" baseline="0" dirty="0" smtClean="0">
                <a:latin typeface="Calibri" charset="0"/>
              </a:rPr>
              <a:t> сказано,</a:t>
            </a:r>
            <a:r>
              <a:rPr kumimoji="0" lang="ru-RU" dirty="0" smtClean="0">
                <a:latin typeface="Calibri" charset="0"/>
              </a:rPr>
              <a:t> </a:t>
            </a:r>
            <a:r>
              <a:rPr kumimoji="0" lang="ru-RU" dirty="0">
                <a:latin typeface="Calibri" charset="0"/>
              </a:rPr>
              <a:t>нас интересуют результаты термодинамического расчета при максимальной температуре (1237 К</a:t>
            </a:r>
            <a:r>
              <a:rPr kumimoji="0" lang="ru-RU" dirty="0" smtClean="0">
                <a:latin typeface="Calibri" charset="0"/>
              </a:rPr>
              <a:t>)</a:t>
            </a:r>
            <a:r>
              <a:rPr kumimoji="0" lang="ru-RU" baseline="0" dirty="0" smtClean="0">
                <a:latin typeface="Calibri" charset="0"/>
              </a:rPr>
              <a:t>, которая поддерживается на протяжении эквивалентного времени.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dirty="0" smtClean="0">
                <a:latin typeface="Calibri" charset="0"/>
              </a:rPr>
              <a:t>На </a:t>
            </a:r>
            <a:r>
              <a:rPr kumimoji="0" lang="ru-RU" dirty="0">
                <a:latin typeface="Calibri" charset="0"/>
              </a:rPr>
              <a:t>начальном этапе воздействия, когда доступ кислорода к компонентам стали неограничен </a:t>
            </a:r>
            <a:r>
              <a:rPr kumimoji="0" lang="ru-RU" dirty="0" smtClean="0">
                <a:latin typeface="Calibri" charset="0"/>
              </a:rPr>
              <a:t>на </a:t>
            </a:r>
            <a:r>
              <a:rPr kumimoji="0" lang="ru-RU" dirty="0">
                <a:latin typeface="Calibri" charset="0"/>
              </a:rPr>
              <a:t>поверхности стали </a:t>
            </a:r>
            <a:r>
              <a:rPr kumimoji="0" lang="ru-RU" dirty="0" smtClean="0">
                <a:latin typeface="Calibri" charset="0"/>
              </a:rPr>
              <a:t>дуплексная оксидная структура, которая включает в себя внутренний слой - оксид хрома Cr</a:t>
            </a:r>
            <a:r>
              <a:rPr kumimoji="0" lang="ru-RU" baseline="-25000" dirty="0" smtClean="0">
                <a:latin typeface="Calibri" charset="0"/>
              </a:rPr>
              <a:t>2</a:t>
            </a:r>
            <a:r>
              <a:rPr kumimoji="0" lang="ru-RU" dirty="0" smtClean="0">
                <a:latin typeface="Calibri" charset="0"/>
              </a:rPr>
              <a:t>O</a:t>
            </a:r>
            <a:r>
              <a:rPr kumimoji="0" lang="ru-RU" baseline="-25000" dirty="0" smtClean="0">
                <a:latin typeface="Calibri" charset="0"/>
              </a:rPr>
              <a:t>3 </a:t>
            </a:r>
            <a:r>
              <a:rPr kumimoji="0" lang="ru-RU" dirty="0" smtClean="0">
                <a:latin typeface="Calibri" charset="0"/>
              </a:rPr>
              <a:t>с примесями </a:t>
            </a:r>
            <a:r>
              <a:rPr kumimoji="0" lang="en-US" dirty="0" err="1" smtClean="0">
                <a:latin typeface="Calibri" charset="0"/>
              </a:rPr>
              <a:t>NiO</a:t>
            </a:r>
            <a:r>
              <a:rPr kumimoji="0" lang="ru-RU" dirty="0" smtClean="0">
                <a:latin typeface="Calibri" charset="0"/>
              </a:rPr>
              <a:t>, и внешний слой – оксид железа Fe</a:t>
            </a:r>
            <a:r>
              <a:rPr kumimoji="0" lang="ru-RU" baseline="-25000" dirty="0" smtClean="0">
                <a:latin typeface="Calibri" charset="0"/>
              </a:rPr>
              <a:t>2</a:t>
            </a:r>
            <a:r>
              <a:rPr kumimoji="0" lang="ru-RU" dirty="0" smtClean="0">
                <a:latin typeface="Calibri" charset="0"/>
              </a:rPr>
              <a:t>O</a:t>
            </a:r>
            <a:r>
              <a:rPr kumimoji="0" lang="ru-RU" baseline="-25000" dirty="0" smtClean="0">
                <a:latin typeface="Calibri" charset="0"/>
              </a:rPr>
              <a:t>3</a:t>
            </a:r>
            <a:endParaRPr kumimoji="0" lang="ru-RU" dirty="0" smtClean="0">
              <a:latin typeface="Calibri" charset="0"/>
            </a:endParaRPr>
          </a:p>
          <a:p>
            <a:pPr eaLnBrk="1" hangingPunct="1">
              <a:spcBef>
                <a:spcPct val="0"/>
              </a:spcBef>
            </a:pPr>
            <a:r>
              <a:rPr kumimoji="0" lang="ru-RU" dirty="0" smtClean="0">
                <a:latin typeface="Calibri" charset="0"/>
              </a:rPr>
              <a:t>При </a:t>
            </a:r>
            <a:r>
              <a:rPr kumimoji="0" lang="ru-RU" dirty="0">
                <a:latin typeface="Calibri" charset="0"/>
              </a:rPr>
              <a:t>увеличении количества проходов </a:t>
            </a:r>
            <a:r>
              <a:rPr kumimoji="0" lang="ru-RU" dirty="0" smtClean="0">
                <a:latin typeface="Calibri" charset="0"/>
              </a:rPr>
              <a:t>на </a:t>
            </a:r>
            <a:r>
              <a:rPr kumimoji="0" lang="ru-RU" dirty="0">
                <a:latin typeface="Calibri" charset="0"/>
              </a:rPr>
              <a:t>внутреннем слое раствор оксида хрома имеет тенденцию к формированию шпинель оксида FeCr</a:t>
            </a:r>
            <a:r>
              <a:rPr kumimoji="0" lang="ru-RU" baseline="-25000" dirty="0">
                <a:latin typeface="Calibri" charset="0"/>
              </a:rPr>
              <a:t>2</a:t>
            </a:r>
            <a:r>
              <a:rPr kumimoji="0" lang="ru-RU" dirty="0">
                <a:latin typeface="Calibri" charset="0"/>
              </a:rPr>
              <a:t>O</a:t>
            </a:r>
            <a:r>
              <a:rPr kumimoji="0" lang="ru-RU" baseline="-25000" dirty="0">
                <a:latin typeface="Calibri" charset="0"/>
              </a:rPr>
              <a:t>4</a:t>
            </a:r>
            <a:r>
              <a:rPr kumimoji="0" lang="ru-RU" baseline="-25000" dirty="0" smtClean="0">
                <a:latin typeface="Calibri" charset="0"/>
              </a:rPr>
              <a:t>.</a:t>
            </a:r>
          </a:p>
          <a:p>
            <a:pPr eaLnBrk="1" hangingPunct="1">
              <a:spcBef>
                <a:spcPct val="0"/>
              </a:spcBef>
            </a:pPr>
            <a:r>
              <a:rPr kumimoji="0" lang="ru-RU" baseline="0" dirty="0" smtClean="0">
                <a:latin typeface="Calibri" charset="0"/>
              </a:rPr>
              <a:t>Таким образом, термодинамический расчет показал, какие соединения могут образоваться при данной максимальной температуре.</a:t>
            </a:r>
          </a:p>
          <a:p>
            <a:pPr eaLnBrk="1" hangingPunct="1">
              <a:spcBef>
                <a:spcPct val="0"/>
              </a:spcBef>
            </a:pPr>
            <a:r>
              <a:rPr kumimoji="0" lang="ru-RU" baseline="0" dirty="0" smtClean="0">
                <a:latin typeface="Calibri" charset="0"/>
              </a:rPr>
              <a:t>В условиях импульсного лазерного воздействия время образования соединений ограниченно, поэтому для того, чтобы понять успеет ли данное соединения образоваться за данное эквивалентное время, необходимо привлечения </a:t>
            </a:r>
            <a:r>
              <a:rPr kumimoji="0" lang="ru-RU" dirty="0" smtClean="0">
                <a:latin typeface="Calibri" charset="0"/>
              </a:rPr>
              <a:t>опытных данных.</a:t>
            </a:r>
          </a:p>
          <a:p>
            <a:pPr eaLnBrk="1" hangingPunct="1">
              <a:spcBef>
                <a:spcPct val="0"/>
              </a:spcBef>
            </a:pPr>
            <a:r>
              <a:rPr kumimoji="0" lang="ru-RU" dirty="0" smtClean="0">
                <a:latin typeface="Calibri" charset="0"/>
              </a:rPr>
              <a:t>Из</a:t>
            </a:r>
            <a:r>
              <a:rPr kumimoji="0" lang="ru-RU" baseline="0" dirty="0" smtClean="0">
                <a:latin typeface="Calibri" charset="0"/>
              </a:rPr>
              <a:t> таблиц видно, что полученные теоретические результаты хорошо коррелируют с опытными данными</a:t>
            </a:r>
            <a:endParaRPr kumimoji="0" lang="ru-RU" dirty="0">
              <a:latin typeface="Calibri" charset="0"/>
            </a:endParaRPr>
          </a:p>
        </p:txBody>
      </p:sp>
      <p:sp>
        <p:nvSpPr>
          <p:cNvPr id="829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CCD0DFDC-B506-E641-860A-08EB40C154D3}" type="slidenum">
              <a:rPr lang="ru-RU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49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dirty="0" smtClean="0">
                <a:latin typeface="Arial" charset="0"/>
              </a:rPr>
              <a:t>Результаты</a:t>
            </a:r>
            <a:r>
              <a:rPr kumimoji="0" lang="ru-RU" baseline="0" dirty="0" smtClean="0">
                <a:latin typeface="Arial" charset="0"/>
              </a:rPr>
              <a:t> расчета также были сопоставлены опытными данными и </a:t>
            </a:r>
            <a:r>
              <a:rPr kumimoji="0" lang="ru-RU" dirty="0" smtClean="0">
                <a:latin typeface="Calibri" charset="0"/>
              </a:rPr>
              <a:t>показали хорошую корреляцию</a:t>
            </a:r>
          </a:p>
          <a:p>
            <a:pPr>
              <a:spcBef>
                <a:spcPct val="0"/>
              </a:spcBef>
            </a:pPr>
            <a:endParaRPr lang="ru-RU" dirty="0">
              <a:latin typeface="Calibri" charset="0"/>
            </a:endParaRPr>
          </a:p>
        </p:txBody>
      </p:sp>
      <p:sp>
        <p:nvSpPr>
          <p:cNvPr id="849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B2CEA4DF-A8E5-7A47-8D3B-BC533D18411B}" type="slidenum">
              <a:rPr lang="ru-RU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601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dirty="0" smtClean="0">
                <a:latin typeface="Calibri" charset="0"/>
              </a:rPr>
              <a:t>Результатом</a:t>
            </a:r>
            <a:r>
              <a:rPr lang="ru-RU" baseline="0" dirty="0" smtClean="0">
                <a:latin typeface="Calibri" charset="0"/>
              </a:rPr>
              <a:t> проведенных исследований должна быть связь между параметрами лазерного облучения и цветом поверхности </a:t>
            </a:r>
            <a:r>
              <a:rPr lang="ru-RU" sz="1200" dirty="0" smtClean="0">
                <a:latin typeface="Arial" charset="0"/>
              </a:rPr>
              <a:t>в заданной локальной области </a:t>
            </a:r>
            <a:endParaRPr lang="ru-RU" dirty="0" smtClean="0">
              <a:latin typeface="Calibri" charset="0"/>
            </a:endParaRPr>
          </a:p>
        </p:txBody>
      </p:sp>
      <p:sp>
        <p:nvSpPr>
          <p:cNvPr id="860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71B6C016-96CB-8348-8E9F-3EDE85909863}" type="slidenum">
              <a:rPr lang="en-US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601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dirty="0" smtClean="0">
                <a:latin typeface="Calibri" charset="0"/>
              </a:rPr>
              <a:t>Результатом</a:t>
            </a:r>
            <a:r>
              <a:rPr lang="ru-RU" baseline="0" dirty="0" smtClean="0">
                <a:latin typeface="Calibri" charset="0"/>
              </a:rPr>
              <a:t> проведенных исследований должна быть связь между параметрами лазерного облучения и цветом поверхности </a:t>
            </a:r>
            <a:r>
              <a:rPr lang="ru-RU" sz="1200" dirty="0" smtClean="0">
                <a:latin typeface="Arial" charset="0"/>
              </a:rPr>
              <a:t>в заданной локальной области </a:t>
            </a:r>
            <a:endParaRPr lang="ru-RU" dirty="0" smtClean="0">
              <a:latin typeface="Calibri" charset="0"/>
            </a:endParaRPr>
          </a:p>
        </p:txBody>
      </p:sp>
      <p:sp>
        <p:nvSpPr>
          <p:cNvPr id="860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71B6C016-96CB-8348-8E9F-3EDE85909863}" type="slidenum">
              <a:rPr lang="en-US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704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dirty="0" smtClean="0">
                <a:latin typeface="Arial" charset="0"/>
              </a:rPr>
              <a:t>Как </a:t>
            </a:r>
            <a:r>
              <a:rPr lang="ru-RU" dirty="0">
                <a:latin typeface="Arial" charset="0"/>
              </a:rPr>
              <a:t>видно из </a:t>
            </a:r>
            <a:r>
              <a:rPr lang="ru-RU" dirty="0" smtClean="0">
                <a:latin typeface="Arial" charset="0"/>
              </a:rPr>
              <a:t>проведенных выше исследований основным продуктом</a:t>
            </a:r>
            <a:r>
              <a:rPr lang="ru-RU" baseline="0" dirty="0" smtClean="0">
                <a:latin typeface="Arial" charset="0"/>
              </a:rPr>
              <a:t> взаимодействия компонентов металлов с воздухом при лазерном воздействии являются оксиды.</a:t>
            </a:r>
          </a:p>
          <a:p>
            <a:r>
              <a:rPr lang="ru-RU" dirty="0" smtClean="0">
                <a:latin typeface="Calibri" charset="0"/>
              </a:rPr>
              <a:t>Окисление </a:t>
            </a:r>
            <a:r>
              <a:rPr lang="ru-RU" dirty="0">
                <a:latin typeface="Calibri" charset="0"/>
              </a:rPr>
              <a:t>металлов в атмосфере является гетерогенным физико-химическим процессом, происходящим через различные стадии, самая  медленная – диффузия. </a:t>
            </a:r>
            <a:endParaRPr lang="ru-RU" dirty="0" smtClean="0">
              <a:latin typeface="Calibri" charset="0"/>
            </a:endParaRPr>
          </a:p>
          <a:p>
            <a:r>
              <a:rPr kumimoji="1" lang="ru-RU" sz="1200" dirty="0" smtClean="0">
                <a:latin typeface="Arial" charset="0"/>
              </a:rPr>
              <a:t>Процесс диффузии контролируется температурой и временем, поэтому критерием цветности поверхности металлов при лазерном окислении должна быть некая комбинация температуры и времени воздействия</a:t>
            </a:r>
            <a:endParaRPr kumimoji="0" lang="ru-RU" dirty="0" smtClean="0">
              <a:latin typeface="Calibri" charset="0"/>
            </a:endParaRPr>
          </a:p>
          <a:p>
            <a:r>
              <a:rPr kumimoji="0" lang="ru-RU" dirty="0" smtClean="0">
                <a:latin typeface="Calibri" charset="0"/>
              </a:rPr>
              <a:t>Экспериментальным </a:t>
            </a:r>
            <a:r>
              <a:rPr kumimoji="0" lang="ru-RU" dirty="0">
                <a:latin typeface="Calibri" charset="0"/>
              </a:rPr>
              <a:t>путем было обнаружено, что при меньшей температуре, но более длительном времени нагрева, возможно образование того же цвета поверхности, что и при большей температуре нагрева, но при меньшем времени воздействия. </a:t>
            </a:r>
          </a:p>
        </p:txBody>
      </p:sp>
      <p:sp>
        <p:nvSpPr>
          <p:cNvPr id="870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E1F095AE-A1CE-A344-B9A8-84E8AD639071}" type="slidenum">
              <a:rPr lang="ru-RU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806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 dirty="0" smtClean="0">
                <a:latin typeface="Calibri" charset="0"/>
              </a:rPr>
              <a:t>На основании этого введен технологический критерий </a:t>
            </a:r>
            <a:r>
              <a:rPr lang="ru-RU" dirty="0">
                <a:latin typeface="Calibri" charset="0"/>
              </a:rPr>
              <a:t>цветности С</a:t>
            </a:r>
            <a:r>
              <a:rPr lang="ru-RU" baseline="-25000" dirty="0">
                <a:latin typeface="Calibri" charset="0"/>
              </a:rPr>
              <a:t>Ц </a:t>
            </a:r>
            <a:r>
              <a:rPr lang="ru-RU" dirty="0">
                <a:latin typeface="Calibri" charset="0"/>
              </a:rPr>
              <a:t>, который </a:t>
            </a:r>
            <a:r>
              <a:rPr lang="ru-RU" dirty="0" smtClean="0">
                <a:latin typeface="Calibri" charset="0"/>
              </a:rPr>
              <a:t>представляет</a:t>
            </a:r>
            <a:r>
              <a:rPr lang="ru-RU" baseline="0" dirty="0" smtClean="0">
                <a:latin typeface="Calibri" charset="0"/>
              </a:rPr>
              <a:t> собой простое произведение </a:t>
            </a:r>
            <a:r>
              <a:rPr lang="ru-RU" dirty="0" smtClean="0">
                <a:latin typeface="Calibri" charset="0"/>
              </a:rPr>
              <a:t>температуры </a:t>
            </a:r>
            <a:r>
              <a:rPr lang="ru-RU" dirty="0">
                <a:latin typeface="Calibri" charset="0"/>
              </a:rPr>
              <a:t>и </a:t>
            </a:r>
            <a:r>
              <a:rPr lang="ru-RU" dirty="0" smtClean="0">
                <a:latin typeface="Calibri" charset="0"/>
              </a:rPr>
              <a:t>времени</a:t>
            </a:r>
            <a:r>
              <a:rPr lang="ru-RU" baseline="0" dirty="0" smtClean="0">
                <a:latin typeface="Calibri" charset="0"/>
              </a:rPr>
              <a:t> воздействия</a:t>
            </a:r>
            <a:r>
              <a:rPr lang="ru-RU" dirty="0" smtClean="0">
                <a:latin typeface="Calibri" charset="0"/>
              </a:rPr>
              <a:t> </a:t>
            </a:r>
          </a:p>
          <a:p>
            <a:pPr eaLnBrk="1" hangingPunct="1"/>
            <a:r>
              <a:rPr kumimoji="0" lang="ru-RU" dirty="0" smtClean="0">
                <a:latin typeface="Calibri" charset="0"/>
              </a:rPr>
              <a:t>Значение </a:t>
            </a:r>
            <a:r>
              <a:rPr kumimoji="0" lang="ru-RU" dirty="0">
                <a:latin typeface="Calibri" charset="0"/>
              </a:rPr>
              <a:t>температуры, до которой нагревается поверхность образца при облучении </a:t>
            </a:r>
            <a:r>
              <a:rPr kumimoji="0" lang="en-US" dirty="0" err="1">
                <a:latin typeface="Calibri" charset="0"/>
              </a:rPr>
              <a:t>N</a:t>
            </a:r>
            <a:r>
              <a:rPr kumimoji="0" lang="en-US" baseline="-25000" dirty="0" err="1">
                <a:latin typeface="Calibri" charset="0"/>
              </a:rPr>
              <a:t>x</a:t>
            </a:r>
            <a:r>
              <a:rPr kumimoji="0" lang="ru-RU" dirty="0">
                <a:latin typeface="Calibri" charset="0"/>
              </a:rPr>
              <a:t> импульсами, </a:t>
            </a:r>
            <a:r>
              <a:rPr kumimoji="0" lang="ru-RU" dirty="0" smtClean="0">
                <a:latin typeface="Calibri" charset="0"/>
              </a:rPr>
              <a:t>была определена из решения</a:t>
            </a:r>
            <a:r>
              <a:rPr kumimoji="0" lang="ru-RU" baseline="0" dirty="0" smtClean="0">
                <a:latin typeface="Calibri" charset="0"/>
              </a:rPr>
              <a:t> уравнения теплопроводности.</a:t>
            </a:r>
          </a:p>
          <a:p>
            <a:pPr eaLnBrk="1" hangingPunct="1"/>
            <a:r>
              <a:rPr kumimoji="0" lang="ru-RU" dirty="0" smtClean="0">
                <a:latin typeface="Calibri" charset="0"/>
              </a:rPr>
              <a:t>Эффективное </a:t>
            </a:r>
            <a:r>
              <a:rPr kumimoji="0" lang="ru-RU" dirty="0">
                <a:latin typeface="Calibri" charset="0"/>
              </a:rPr>
              <a:t>время воздействия на единицу площади поверхности, совпадающую с площадью лазерного пучка в фокусе оптической системы, можно рассчитать по формуле</a:t>
            </a:r>
            <a:r>
              <a:rPr kumimoji="0" lang="ru-RU" dirty="0" smtClean="0">
                <a:latin typeface="Calibri" charset="0"/>
              </a:rPr>
              <a:t>.</a:t>
            </a:r>
            <a:endParaRPr kumimoji="0" lang="ru-RU" dirty="0">
              <a:latin typeface="Calibri" charset="0"/>
            </a:endParaRPr>
          </a:p>
          <a:p>
            <a:pPr eaLnBrk="1" hangingPunct="1"/>
            <a:r>
              <a:rPr kumimoji="0" lang="ru-RU" dirty="0">
                <a:latin typeface="Calibri" charset="0"/>
              </a:rPr>
              <a:t>Таким образом, зная значение данного технологического </a:t>
            </a:r>
            <a:r>
              <a:rPr kumimoji="0" lang="ru-RU" dirty="0" smtClean="0">
                <a:latin typeface="Calibri" charset="0"/>
              </a:rPr>
              <a:t>критерия для </a:t>
            </a:r>
            <a:r>
              <a:rPr kumimoji="0" lang="ru-RU" dirty="0">
                <a:latin typeface="Calibri" charset="0"/>
              </a:rPr>
              <a:t>определенного металла можно рассчитать режимы </a:t>
            </a:r>
            <a:r>
              <a:rPr kumimoji="0" lang="ru-RU" i="0" dirty="0">
                <a:latin typeface="Calibri" charset="0"/>
              </a:rPr>
              <a:t>обработки для его </a:t>
            </a:r>
            <a:r>
              <a:rPr kumimoji="0" lang="ru-RU" i="0" dirty="0" smtClean="0">
                <a:latin typeface="Calibri" charset="0"/>
              </a:rPr>
              <a:t>получения, такие как </a:t>
            </a:r>
            <a:r>
              <a:rPr lang="ru-RU" i="0" baseline="0" dirty="0" smtClean="0">
                <a:latin typeface="Calibri" charset="0"/>
              </a:rPr>
              <a:t>длительность импульсов, частоты следования импульсов, скорость сканирования и </a:t>
            </a:r>
            <a:r>
              <a:rPr lang="ru-RU" i="0" baseline="0" dirty="0" err="1" smtClean="0">
                <a:latin typeface="Calibri" charset="0"/>
              </a:rPr>
              <a:t>др</a:t>
            </a:r>
            <a:endParaRPr lang="en-US" i="0" baseline="0" dirty="0" smtClean="0">
              <a:latin typeface="Calibri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i="0" dirty="0" smtClean="0">
                <a:solidFill>
                  <a:srgbClr val="800000"/>
                </a:solidFill>
                <a:latin typeface="Arial" charset="0"/>
              </a:rPr>
              <a:t>Данный технологический критерий цветности</a:t>
            </a:r>
            <a:r>
              <a:rPr lang="ru-RU" i="0" baseline="0" dirty="0" smtClean="0">
                <a:solidFill>
                  <a:srgbClr val="800000"/>
                </a:solidFill>
                <a:latin typeface="Arial" charset="0"/>
              </a:rPr>
              <a:t> применим для импульсного воздействия волоконного лазера, верхней границей применимости – является порог испарения материала, нижней – условия нагревания материала до температуры окисления.</a:t>
            </a:r>
            <a:endParaRPr lang="ru-RU" i="0" dirty="0" smtClean="0">
              <a:solidFill>
                <a:srgbClr val="800000"/>
              </a:solidFill>
              <a:latin typeface="Arial" charset="0"/>
            </a:endParaRPr>
          </a:p>
          <a:p>
            <a:pPr eaLnBrk="1" hangingPunct="1"/>
            <a:endParaRPr kumimoji="0" lang="ru-RU" dirty="0">
              <a:latin typeface="Calibri" charset="0"/>
            </a:endParaRPr>
          </a:p>
          <a:p>
            <a:pPr eaLnBrk="1" hangingPunct="1"/>
            <a:endParaRPr kumimoji="0" lang="ru-RU" dirty="0">
              <a:latin typeface="Calibri" charset="0"/>
            </a:endParaRPr>
          </a:p>
        </p:txBody>
      </p:sp>
      <p:sp>
        <p:nvSpPr>
          <p:cNvPr id="880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78F5C128-F8DF-244E-B459-3AB7FE27FEB0}" type="slidenum">
              <a:rPr lang="ru-RU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90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kumimoji="0" lang="ru-RU" dirty="0" smtClean="0">
                <a:latin typeface="Calibri" charset="0"/>
              </a:rPr>
              <a:t>Для</a:t>
            </a:r>
            <a:r>
              <a:rPr kumimoji="0" lang="ru-RU" baseline="0" dirty="0" smtClean="0">
                <a:latin typeface="Calibri" charset="0"/>
              </a:rPr>
              <a:t> идентификации полученных цветов были сняты их спектры отражения до и после лазерной обработки.</a:t>
            </a:r>
            <a:endParaRPr kumimoji="0" lang="ru-RU" dirty="0" smtClean="0">
              <a:latin typeface="Calibri" charset="0"/>
            </a:endParaRPr>
          </a:p>
          <a:p>
            <a:pPr eaLnBrk="1" hangingPunct="1"/>
            <a:endParaRPr kumimoji="0" lang="ru-RU" dirty="0" smtClean="0">
              <a:latin typeface="Calibri" charset="0"/>
            </a:endParaRPr>
          </a:p>
        </p:txBody>
      </p:sp>
      <p:sp>
        <p:nvSpPr>
          <p:cNvPr id="890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2CF303BC-A9C0-8645-8FE8-353B1F194447}" type="slidenum">
              <a:rPr lang="ru-RU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065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dirty="0" smtClean="0">
                <a:latin typeface="Calibri" charset="0"/>
              </a:rPr>
              <a:t>В настоящее время для идентификации</a:t>
            </a:r>
            <a:r>
              <a:rPr lang="ru-RU" baseline="0" dirty="0" smtClean="0">
                <a:latin typeface="Calibri" charset="0"/>
              </a:rPr>
              <a:t> продукции </a:t>
            </a:r>
            <a:r>
              <a:rPr lang="ru-RU" dirty="0" smtClean="0">
                <a:latin typeface="Calibri" charset="0"/>
              </a:rPr>
              <a:t>широко</a:t>
            </a:r>
            <a:r>
              <a:rPr lang="ru-RU" baseline="0" dirty="0" smtClean="0">
                <a:latin typeface="Calibri" charset="0"/>
              </a:rPr>
              <a:t> используется лазерная маркировка.</a:t>
            </a:r>
          </a:p>
          <a:p>
            <a:r>
              <a:rPr lang="ru-RU" baseline="0" dirty="0" smtClean="0">
                <a:latin typeface="Calibri" charset="0"/>
              </a:rPr>
              <a:t>Одной из разновидностей технологии лазерной маркировки является предлагаемая технология цветной лазерной маркировки, которая помимо декоративного эффекта может защитить продукцию от фальсификации, и в некоторых случаях, например, на титане и т.п. обладает защитным эффектом.</a:t>
            </a:r>
          </a:p>
          <a:p>
            <a:r>
              <a:rPr lang="ru-RU" baseline="0" dirty="0" smtClean="0">
                <a:latin typeface="Calibri" charset="0"/>
              </a:rPr>
              <a:t>Цветная лазерная маркировка может найти применение в приборостроении, в том числе в медицинской технике, в машиностроении, при маркировки коллекционного оружия, в рекламном бизнесе, при создании произведений декоративно- прикладного искусства и других</a:t>
            </a:r>
          </a:p>
          <a:p>
            <a:r>
              <a:rPr lang="ru-RU" dirty="0" smtClean="0">
                <a:latin typeface="Calibri" charset="0"/>
              </a:rPr>
              <a:t>Широкий </a:t>
            </a:r>
            <a:r>
              <a:rPr lang="ru-RU" dirty="0">
                <a:latin typeface="Calibri" charset="0"/>
              </a:rPr>
              <a:t>промышленный интерес к технологии ЦЛМ подтверждается </a:t>
            </a:r>
            <a:r>
              <a:rPr lang="ru-RU" dirty="0" smtClean="0">
                <a:latin typeface="Calibri" charset="0"/>
              </a:rPr>
              <a:t>Европейской </a:t>
            </a:r>
            <a:r>
              <a:rPr lang="ru-RU" dirty="0">
                <a:latin typeface="Calibri" charset="0"/>
              </a:rPr>
              <a:t>технологической платформой </a:t>
            </a:r>
            <a:r>
              <a:rPr lang="en-US" dirty="0" smtClean="0">
                <a:latin typeface="Calibri" charset="0"/>
              </a:rPr>
              <a:t>Photonics</a:t>
            </a:r>
            <a:r>
              <a:rPr lang="ru-RU" baseline="30000" dirty="0" smtClean="0">
                <a:latin typeface="Calibri" charset="0"/>
              </a:rPr>
              <a:t>21</a:t>
            </a:r>
            <a:r>
              <a:rPr lang="ru-RU" baseline="0" dirty="0" smtClean="0">
                <a:latin typeface="Calibri" charset="0"/>
              </a:rPr>
              <a:t>, у которой технология </a:t>
            </a:r>
            <a:r>
              <a:rPr lang="ru-RU" dirty="0" smtClean="0">
                <a:latin typeface="Calibri" charset="0"/>
              </a:rPr>
              <a:t>ЦЛМ </a:t>
            </a:r>
            <a:r>
              <a:rPr lang="ru-RU" dirty="0">
                <a:latin typeface="Calibri" charset="0"/>
              </a:rPr>
              <a:t>входит в число перспективных исследований на 2014-2020 годы </a:t>
            </a:r>
            <a:endParaRPr lang="en-US" dirty="0">
              <a:latin typeface="Calibri" charset="0"/>
            </a:endParaRPr>
          </a:p>
        </p:txBody>
      </p:sp>
      <p:sp>
        <p:nvSpPr>
          <p:cNvPr id="706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0DBD07E1-7A31-CA4F-87A9-2307E93189E1}" type="slidenum">
              <a:rPr lang="ru-RU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011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dirty="0" smtClean="0">
                <a:latin typeface="Calibri" charset="0"/>
              </a:rPr>
              <a:t>На основании которых были рассчитаны цветовые координаты </a:t>
            </a:r>
            <a:r>
              <a:rPr kumimoji="0" lang="en-US" dirty="0" smtClean="0">
                <a:latin typeface="Calibri" charset="0"/>
              </a:rPr>
              <a:t>XYZ</a:t>
            </a:r>
            <a:r>
              <a:rPr kumimoji="0" lang="ru-RU" dirty="0" smtClean="0">
                <a:latin typeface="Calibri" charset="0"/>
              </a:rPr>
              <a:t>, с использованием международной системы</a:t>
            </a:r>
            <a:r>
              <a:rPr kumimoji="0" lang="en-US" dirty="0" smtClean="0">
                <a:latin typeface="Calibri" charset="0"/>
              </a:rPr>
              <a:t> </a:t>
            </a:r>
            <a:r>
              <a:rPr kumimoji="0" lang="ru-RU" dirty="0" smtClean="0">
                <a:latin typeface="Calibri" charset="0"/>
              </a:rPr>
              <a:t>колориметрической оценки </a:t>
            </a:r>
            <a:r>
              <a:rPr kumimoji="0" lang="en-US" dirty="0" smtClean="0">
                <a:latin typeface="Calibri" charset="0"/>
              </a:rPr>
              <a:t>XYZ</a:t>
            </a:r>
            <a:endParaRPr kumimoji="0" lang="ru-RU" dirty="0" smtClean="0">
              <a:latin typeface="Calibri" charset="0"/>
            </a:endParaRPr>
          </a:p>
          <a:p>
            <a:pPr eaLnBrk="1" hangingPunct="1">
              <a:spcBef>
                <a:spcPct val="0"/>
              </a:spcBef>
            </a:pPr>
            <a:r>
              <a:rPr kumimoji="0" lang="ru-RU" dirty="0" smtClean="0">
                <a:latin typeface="Calibri" charset="0"/>
              </a:rPr>
              <a:t>Исследования </a:t>
            </a:r>
            <a:r>
              <a:rPr kumimoji="0" lang="ru-RU" dirty="0">
                <a:latin typeface="Calibri" charset="0"/>
              </a:rPr>
              <a:t>показали, что изменение технологического </a:t>
            </a:r>
            <a:r>
              <a:rPr kumimoji="0" lang="ru-RU" dirty="0" smtClean="0">
                <a:latin typeface="Calibri" charset="0"/>
              </a:rPr>
              <a:t>критерия </a:t>
            </a:r>
            <a:r>
              <a:rPr kumimoji="0" lang="ru-RU" dirty="0">
                <a:latin typeface="Calibri" charset="0"/>
              </a:rPr>
              <a:t>цветности характеризует порядок возникновения цветов при лазерном </a:t>
            </a:r>
            <a:r>
              <a:rPr kumimoji="0" lang="ru-RU" dirty="0" smtClean="0">
                <a:latin typeface="Calibri" charset="0"/>
              </a:rPr>
              <a:t>окрашивании</a:t>
            </a:r>
            <a:r>
              <a:rPr kumimoji="0" lang="ru-RU" baseline="0" dirty="0" smtClean="0">
                <a:latin typeface="Calibri" charset="0"/>
              </a:rPr>
              <a:t> по мере изменения температуры и эффективного времени воздействия</a:t>
            </a:r>
            <a:endParaRPr kumimoji="0" lang="ru-RU" dirty="0">
              <a:latin typeface="Calibri" charset="0"/>
            </a:endParaRPr>
          </a:p>
          <a:p>
            <a:pPr eaLnBrk="1" hangingPunct="1">
              <a:spcBef>
                <a:spcPct val="0"/>
              </a:spcBef>
            </a:pPr>
            <a:r>
              <a:rPr kumimoji="0" lang="ru-RU" dirty="0">
                <a:latin typeface="Calibri" charset="0"/>
              </a:rPr>
              <a:t>На слайде приведена диаграмма цветов и соответствующий им </a:t>
            </a:r>
            <a:r>
              <a:rPr kumimoji="0" lang="ru-RU" dirty="0" smtClean="0">
                <a:latin typeface="Calibri" charset="0"/>
              </a:rPr>
              <a:t>технологический критерий цветности</a:t>
            </a:r>
            <a:endParaRPr kumimoji="0" lang="ru-RU" dirty="0">
              <a:latin typeface="Calibri" charset="0"/>
            </a:endParaRPr>
          </a:p>
        </p:txBody>
      </p:sp>
      <p:sp>
        <p:nvSpPr>
          <p:cNvPr id="9011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75D2F42D-16F7-A84D-91C0-958331620634}" type="slidenum">
              <a:rPr lang="ru-RU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11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kumimoji="0" lang="ru-RU" dirty="0">
                <a:latin typeface="Calibri" charset="0"/>
              </a:rPr>
              <a:t>Тоже самое для титана</a:t>
            </a:r>
          </a:p>
          <a:p>
            <a:pPr eaLnBrk="1" hangingPunct="1"/>
            <a:endParaRPr kumimoji="0" lang="ru-RU" dirty="0">
              <a:latin typeface="Calibri" charset="0"/>
            </a:endParaRPr>
          </a:p>
        </p:txBody>
      </p:sp>
      <p:sp>
        <p:nvSpPr>
          <p:cNvPr id="911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B742F094-1763-844F-9DC5-0BA5155DC622}" type="slidenum">
              <a:rPr lang="ru-RU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21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kumimoji="0" lang="ru-RU" dirty="0" smtClean="0">
                <a:latin typeface="Calibri" charset="0"/>
              </a:rPr>
              <a:t>Соотношение </a:t>
            </a:r>
            <a:r>
              <a:rPr kumimoji="0" lang="ru-RU" dirty="0">
                <a:latin typeface="Calibri" charset="0"/>
              </a:rPr>
              <a:t>цвета пленок и их состава </a:t>
            </a:r>
          </a:p>
          <a:p>
            <a:pPr eaLnBrk="1" hangingPunct="1">
              <a:spcBef>
                <a:spcPct val="0"/>
              </a:spcBef>
            </a:pPr>
            <a:r>
              <a:rPr kumimoji="0" lang="ru-RU" dirty="0">
                <a:latin typeface="Calibri" charset="0"/>
              </a:rPr>
              <a:t>Как мы видим, в обоих случаях образуется двухслойная оксидная структура. Причем для стали оксид </a:t>
            </a:r>
            <a:r>
              <a:rPr kumimoji="0" lang="en-US" dirty="0" err="1">
                <a:latin typeface="Arial" charset="0"/>
              </a:rPr>
              <a:t>FeCr</a:t>
            </a:r>
            <a:r>
              <a:rPr kumimoji="0" lang="ru-RU" baseline="-25000" dirty="0">
                <a:latin typeface="Arial" charset="0"/>
              </a:rPr>
              <a:t>2</a:t>
            </a:r>
            <a:r>
              <a:rPr kumimoji="0" lang="en-US" dirty="0">
                <a:latin typeface="Arial" charset="0"/>
              </a:rPr>
              <a:t>O</a:t>
            </a:r>
            <a:r>
              <a:rPr kumimoji="0" lang="ru-RU" baseline="-25000" dirty="0">
                <a:latin typeface="Arial" charset="0"/>
              </a:rPr>
              <a:t>4</a:t>
            </a:r>
            <a:r>
              <a:rPr kumimoji="0" lang="en-US" baseline="-25000" dirty="0">
                <a:latin typeface="Arial" charset="0"/>
              </a:rPr>
              <a:t> </a:t>
            </a:r>
            <a:r>
              <a:rPr kumimoji="0" lang="en-US" dirty="0">
                <a:latin typeface="Arial" charset="0"/>
              </a:rPr>
              <a:t> </a:t>
            </a:r>
            <a:r>
              <a:rPr kumimoji="0" lang="ru-RU" dirty="0">
                <a:latin typeface="Arial" charset="0"/>
              </a:rPr>
              <a:t>на нижнем слое имеет значительно больший коэффициент </a:t>
            </a:r>
            <a:r>
              <a:rPr kumimoji="0" lang="ru-RU" dirty="0" smtClean="0">
                <a:latin typeface="Arial" charset="0"/>
              </a:rPr>
              <a:t>поглощения и коричневый оттенок, </a:t>
            </a:r>
            <a:r>
              <a:rPr kumimoji="0" lang="ru-RU" dirty="0">
                <a:latin typeface="Arial" charset="0"/>
              </a:rPr>
              <a:t>чем оксид железа (</a:t>
            </a:r>
            <a:r>
              <a:rPr kumimoji="0" lang="en-US" dirty="0">
                <a:latin typeface="Arial" charset="0"/>
              </a:rPr>
              <a:t>III</a:t>
            </a:r>
            <a:r>
              <a:rPr kumimoji="0" lang="ru-RU" dirty="0">
                <a:latin typeface="Arial" charset="0"/>
              </a:rPr>
              <a:t>)</a:t>
            </a:r>
            <a:r>
              <a:rPr kumimoji="0" lang="en-US" dirty="0">
                <a:latin typeface="Arial" charset="0"/>
              </a:rPr>
              <a:t> </a:t>
            </a:r>
            <a:r>
              <a:rPr kumimoji="0" lang="ru-RU" dirty="0">
                <a:latin typeface="Arial" charset="0"/>
              </a:rPr>
              <a:t>на верхнем слое. Таким образом, на интегральный цвет поверхности влияет, как интерференционные эффекты, так и цвет нижнего окисла </a:t>
            </a:r>
            <a:r>
              <a:rPr kumimoji="0" lang="en-US" dirty="0" err="1">
                <a:latin typeface="Arial" charset="0"/>
              </a:rPr>
              <a:t>FeCr</a:t>
            </a:r>
            <a:r>
              <a:rPr kumimoji="0" lang="ru-RU" baseline="-25000" dirty="0">
                <a:latin typeface="Arial" charset="0"/>
              </a:rPr>
              <a:t>2</a:t>
            </a:r>
            <a:r>
              <a:rPr kumimoji="0" lang="en-US" dirty="0">
                <a:latin typeface="Arial" charset="0"/>
              </a:rPr>
              <a:t>O</a:t>
            </a:r>
            <a:r>
              <a:rPr kumimoji="0" lang="ru-RU" baseline="-25000" dirty="0">
                <a:latin typeface="Arial" charset="0"/>
              </a:rPr>
              <a:t>4.</a:t>
            </a:r>
            <a:endParaRPr kumimoji="0" lang="en-US" baseline="-25000" dirty="0">
              <a:latin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ru-RU" dirty="0">
                <a:latin typeface="Calibri" charset="0"/>
              </a:rPr>
              <a:t>При определенных режимах лазерного воздействия на поверхности титана образуется пленка золотистого цвета, механизм образования которого не интерференционный.  Цвет поверхности металла в данном случае определяется золотисто-желтым цветом оксида титана (</a:t>
            </a:r>
            <a:r>
              <a:rPr lang="en-US" dirty="0">
                <a:latin typeface="Calibri" charset="0"/>
              </a:rPr>
              <a:t>II</a:t>
            </a:r>
            <a:r>
              <a:rPr lang="ru-RU" dirty="0" smtClean="0">
                <a:latin typeface="Calibri" charset="0"/>
              </a:rPr>
              <a:t>), </a:t>
            </a:r>
            <a:r>
              <a:rPr lang="ru-RU" dirty="0">
                <a:latin typeface="Calibri" charset="0"/>
              </a:rPr>
              <a:t>количество которого преобладает в 1-ом слое. Коричневый, фиолетовый и синий цвет поверхности титана получаются за счет цвета нижнего оксида (и интерференционных эффектов в верхнем слое прозрачного </a:t>
            </a:r>
            <a:r>
              <a:rPr lang="ru-RU" dirty="0" smtClean="0">
                <a:latin typeface="Calibri" charset="0"/>
              </a:rPr>
              <a:t>оксида)</a:t>
            </a:r>
            <a:endParaRPr lang="ru-RU" dirty="0">
              <a:latin typeface="Calibri" charset="0"/>
            </a:endParaRPr>
          </a:p>
          <a:p>
            <a:pPr eaLnBrk="1" hangingPunct="1">
              <a:spcBef>
                <a:spcPct val="0"/>
              </a:spcBef>
            </a:pPr>
            <a:endParaRPr kumimoji="0" lang="ru-RU" baseline="-25000" dirty="0">
              <a:latin typeface="Arial" charset="0"/>
            </a:endParaRPr>
          </a:p>
          <a:p>
            <a:pPr eaLnBrk="1" hangingPunct="1">
              <a:spcBef>
                <a:spcPct val="0"/>
              </a:spcBef>
            </a:pPr>
            <a:endParaRPr kumimoji="0" lang="ru-RU" dirty="0">
              <a:latin typeface="Calibri" charset="0"/>
            </a:endParaRPr>
          </a:p>
          <a:p>
            <a:endParaRPr lang="ru-RU" dirty="0">
              <a:latin typeface="Calibri" charset="0"/>
            </a:endParaRPr>
          </a:p>
          <a:p>
            <a:endParaRPr lang="ru-RU" dirty="0">
              <a:latin typeface="Calibri" charset="0"/>
            </a:endParaRPr>
          </a:p>
          <a:p>
            <a:endParaRPr lang="ru-RU" dirty="0">
              <a:latin typeface="Calibri" charset="0"/>
            </a:endParaRPr>
          </a:p>
        </p:txBody>
      </p:sp>
      <p:sp>
        <p:nvSpPr>
          <p:cNvPr id="9216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6A743A50-807F-FD49-AE10-50790A2F5C0A}" type="slidenum">
              <a:rPr lang="en-US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318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kumimoji="0" lang="ru-RU" dirty="0" smtClean="0">
                <a:latin typeface="Calibri" charset="0"/>
              </a:rPr>
              <a:t>На </a:t>
            </a:r>
            <a:r>
              <a:rPr kumimoji="0" lang="ru-RU" dirty="0">
                <a:latin typeface="Calibri" charset="0"/>
              </a:rPr>
              <a:t>основании полученных результатов </a:t>
            </a:r>
            <a:r>
              <a:rPr kumimoji="0" lang="ru-RU" dirty="0" smtClean="0">
                <a:latin typeface="Calibri" charset="0"/>
              </a:rPr>
              <a:t>разработана технология цветной</a:t>
            </a:r>
            <a:r>
              <a:rPr kumimoji="0" lang="ru-RU" baseline="0" dirty="0" smtClean="0">
                <a:latin typeface="Calibri" charset="0"/>
              </a:rPr>
              <a:t> лазерной маркировки металлов </a:t>
            </a:r>
            <a:r>
              <a:rPr lang="ru-RU" sz="1200" dirty="0" smtClean="0">
                <a:latin typeface="Arial" charset="0"/>
              </a:rPr>
              <a:t>на базе серийно выпускаемой установки для промышленной лазерной маркировки</a:t>
            </a:r>
            <a:endParaRPr kumimoji="0" lang="ru-RU" dirty="0">
              <a:latin typeface="Calibri" charset="0"/>
            </a:endParaRPr>
          </a:p>
        </p:txBody>
      </p:sp>
      <p:sp>
        <p:nvSpPr>
          <p:cNvPr id="931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617A76A6-0DF4-BC43-A2EA-C3294FFC07CC}" type="slidenum">
              <a:rPr lang="en-US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421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dirty="0" smtClean="0">
                <a:latin typeface="Calibri" charset="0"/>
              </a:rPr>
              <a:t>А</a:t>
            </a:r>
            <a:r>
              <a:rPr lang="ru-RU" baseline="0" dirty="0" smtClean="0">
                <a:latin typeface="Calibri" charset="0"/>
              </a:rPr>
              <a:t> именно: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>
                <a:latin typeface="Calibri" charset="0"/>
              </a:rPr>
              <a:t> - получена диаграмма </a:t>
            </a:r>
            <a:r>
              <a:rPr lang="ru-RU" sz="1200" dirty="0" smtClean="0">
                <a:latin typeface="Arial" charset="0"/>
              </a:rPr>
              <a:t>цветов и технологического </a:t>
            </a:r>
            <a:r>
              <a:rPr lang="ru-RU" sz="1200" dirty="0" smtClean="0">
                <a:solidFill>
                  <a:schemeClr val="tx1"/>
                </a:solidFill>
                <a:latin typeface="Arial" charset="0"/>
              </a:rPr>
              <a:t>критерия</a:t>
            </a:r>
            <a:r>
              <a:rPr lang="ru-RU" sz="1200" dirty="0" smtClean="0">
                <a:latin typeface="Arial" charset="0"/>
              </a:rPr>
              <a:t> цветности поверхности нержавеющей стали 10Х18Н10Т и </a:t>
            </a:r>
            <a:r>
              <a:rPr kumimoji="0" lang="ru-RU" sz="1200" dirty="0" smtClean="0">
                <a:latin typeface="Arial" charset="0"/>
              </a:rPr>
              <a:t>технического титана ВТ1-0</a:t>
            </a:r>
            <a:r>
              <a:rPr lang="ru-RU" sz="1200" dirty="0" smtClean="0">
                <a:latin typeface="Arial" charset="0"/>
              </a:rPr>
              <a:t>;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latin typeface="Calibri" charset="0"/>
              </a:rPr>
              <a:t> - разработана </a:t>
            </a:r>
            <a:r>
              <a:rPr lang="ru-RU" sz="1200" dirty="0" smtClean="0">
                <a:latin typeface="Arial" charset="0"/>
              </a:rPr>
              <a:t>методика расчета технологического </a:t>
            </a:r>
            <a:r>
              <a:rPr lang="ru-RU" sz="1200" dirty="0" smtClean="0">
                <a:solidFill>
                  <a:schemeClr val="tx1"/>
                </a:solidFill>
                <a:latin typeface="Arial" charset="0"/>
              </a:rPr>
              <a:t>критерия </a:t>
            </a:r>
            <a:r>
              <a:rPr lang="ru-RU" sz="1200" dirty="0" smtClean="0">
                <a:latin typeface="Arial" charset="0"/>
              </a:rPr>
              <a:t>цветности для других металлов и сплавов;</a:t>
            </a:r>
          </a:p>
          <a:p>
            <a:r>
              <a:rPr lang="ru-RU" dirty="0" smtClean="0">
                <a:latin typeface="Calibri" charset="0"/>
              </a:rPr>
              <a:t> - для идентификации</a:t>
            </a:r>
            <a:r>
              <a:rPr lang="ru-RU" baseline="0" dirty="0" smtClean="0">
                <a:latin typeface="Calibri" charset="0"/>
              </a:rPr>
              <a:t> цветов приведены их колориметрические характеристики;</a:t>
            </a:r>
          </a:p>
          <a:p>
            <a:r>
              <a:rPr lang="ru-RU" baseline="0" dirty="0" smtClean="0">
                <a:latin typeface="Calibri" charset="0"/>
              </a:rPr>
              <a:t> - создано ПО</a:t>
            </a:r>
            <a:endParaRPr lang="ru-RU" dirty="0">
              <a:latin typeface="Calibri" charset="0"/>
            </a:endParaRPr>
          </a:p>
          <a:p>
            <a:endParaRPr lang="ru-RU" dirty="0">
              <a:latin typeface="Calibri" charset="0"/>
            </a:endParaRPr>
          </a:p>
        </p:txBody>
      </p:sp>
      <p:sp>
        <p:nvSpPr>
          <p:cNvPr id="942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9D870C3A-BD06-F44C-8BA3-BBAB3E656BF0}" type="slidenum">
              <a:rPr lang="en-US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625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kumimoji="0" lang="ru-RU" dirty="0">
                <a:latin typeface="Calibri" charset="0"/>
              </a:rPr>
              <a:t>На данном слайде представлены примеры технологии ЦЛМ, полученные с помощью созданного ПО и отработанной технологии</a:t>
            </a:r>
          </a:p>
          <a:p>
            <a:pPr eaLnBrk="1" hangingPunct="1"/>
            <a:endParaRPr kumimoji="0" lang="ru-RU" b="0" dirty="0">
              <a:solidFill>
                <a:srgbClr val="FF0000"/>
              </a:solidFill>
              <a:latin typeface="Calibri" charset="0"/>
            </a:endParaRPr>
          </a:p>
          <a:p>
            <a:pPr eaLnBrk="1" hangingPunct="1"/>
            <a:r>
              <a:rPr lang="ru-RU" b="0" dirty="0">
                <a:latin typeface="Times New Roman" charset="0"/>
                <a:cs typeface="Times New Roman" charset="0"/>
              </a:rPr>
              <a:t>Производительность 1 </a:t>
            </a:r>
            <a:r>
              <a:rPr lang="ru-RU" b="0" dirty="0" smtClean="0">
                <a:latin typeface="Times New Roman" charset="0"/>
                <a:cs typeface="Times New Roman" charset="0"/>
              </a:rPr>
              <a:t>см2</a:t>
            </a:r>
            <a:r>
              <a:rPr lang="ru-RU" b="0" dirty="0">
                <a:latin typeface="Times New Roman" charset="0"/>
                <a:cs typeface="Times New Roman" charset="0"/>
              </a:rPr>
              <a:t>: 0.5 – 3 мин</a:t>
            </a:r>
          </a:p>
          <a:p>
            <a:pPr eaLnBrk="1" hangingPunct="1"/>
            <a:endParaRPr kumimoji="0" lang="ru-RU" dirty="0">
              <a:solidFill>
                <a:srgbClr val="FF0000"/>
              </a:solidFill>
              <a:latin typeface="Calibri" charset="0"/>
            </a:endParaRPr>
          </a:p>
        </p:txBody>
      </p:sp>
      <p:sp>
        <p:nvSpPr>
          <p:cNvPr id="962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620D2F21-8348-974D-81A8-29DAACA1E3C2}" type="slidenum">
              <a:rPr lang="ru-RU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728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kumimoji="0" lang="ru-RU">
              <a:latin typeface="Calibri" charset="0"/>
            </a:endParaRPr>
          </a:p>
        </p:txBody>
      </p:sp>
      <p:sp>
        <p:nvSpPr>
          <p:cNvPr id="972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25F23100-7A9F-144F-AB78-9849744824C2}" type="slidenum">
              <a:rPr lang="en-US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37963-3E8F-934B-AC11-306788B12103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2961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анализ энергии эмиссии </a:t>
            </a:r>
            <a:r>
              <a:rPr lang="ru-RU" dirty="0" err="1" smtClean="0"/>
              <a:t>реентгеновского</a:t>
            </a:r>
            <a:r>
              <a:rPr lang="ru-RU" dirty="0" smtClean="0"/>
              <a:t> спектра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37963-3E8F-934B-AC11-306788B12103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14948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52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>
                <a:latin typeface="Calibri" charset="0"/>
              </a:rPr>
              <a:t>На данном слайде представлен алгоритм действий для создания цветного изображения на металлической поверхности импульсным волоконным лазером</a:t>
            </a:r>
          </a:p>
        </p:txBody>
      </p:sp>
      <p:sp>
        <p:nvSpPr>
          <p:cNvPr id="952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F50BA775-EA27-154E-844C-B85CDC1177E4}" type="slidenum">
              <a:rPr lang="en-US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168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kumimoji="0" lang="ru-RU" dirty="0" smtClean="0">
                <a:latin typeface="Calibri" charset="0"/>
              </a:rPr>
              <a:t>На самом деле, возможностью</a:t>
            </a:r>
            <a:r>
              <a:rPr kumimoji="0" lang="ru-RU" baseline="0" dirty="0" smtClean="0">
                <a:latin typeface="Calibri" charset="0"/>
              </a:rPr>
              <a:t> получения гаммы цветов при нагревании, например, стали, при лазерной воздействии никого не удивишь. </a:t>
            </a:r>
          </a:p>
          <a:p>
            <a:r>
              <a:rPr kumimoji="0" lang="ru-RU" baseline="0" dirty="0" smtClean="0">
                <a:latin typeface="Calibri" charset="0"/>
              </a:rPr>
              <a:t>Цвета побежалости в этом случае известны давно. </a:t>
            </a:r>
            <a:r>
              <a:rPr kumimoji="0" lang="ru-RU" dirty="0" smtClean="0">
                <a:latin typeface="Calibri" charset="0"/>
              </a:rPr>
              <a:t>Известны и другие</a:t>
            </a:r>
            <a:r>
              <a:rPr kumimoji="0" lang="ru-RU" baseline="0" dirty="0" smtClean="0">
                <a:latin typeface="Calibri" charset="0"/>
              </a:rPr>
              <a:t> методы нанесения цветного изображения на металлическую поверхность, такие как порошковая окраска, термопечать, анодирование, тепловое и термохимическое окисление. </a:t>
            </a:r>
          </a:p>
          <a:p>
            <a:r>
              <a:rPr kumimoji="0" lang="ru-RU" baseline="0" dirty="0" smtClean="0">
                <a:latin typeface="Calibri" charset="0"/>
              </a:rPr>
              <a:t>В то же время, как это ясно из самых общих соображений, импульсное лазерного «окрашивание» будет иметь преимущества </a:t>
            </a:r>
            <a:r>
              <a:rPr kumimoji="0" lang="ru-RU" dirty="0" smtClean="0">
                <a:latin typeface="Calibri" charset="0"/>
              </a:rPr>
              <a:t>перед традиционными </a:t>
            </a:r>
            <a:r>
              <a:rPr kumimoji="0" lang="ru-RU" dirty="0">
                <a:latin typeface="Calibri" charset="0"/>
              </a:rPr>
              <a:t>способами при получении долговечного изображения с высоким разрешением </a:t>
            </a:r>
            <a:r>
              <a:rPr kumimoji="0" lang="ru-RU" dirty="0" smtClean="0">
                <a:latin typeface="Calibri" charset="0"/>
              </a:rPr>
              <a:t>при бесконтактном </a:t>
            </a:r>
            <a:r>
              <a:rPr kumimoji="0" lang="ru-RU" dirty="0">
                <a:latin typeface="Calibri" charset="0"/>
              </a:rPr>
              <a:t>воздействием на </a:t>
            </a:r>
            <a:r>
              <a:rPr kumimoji="0" lang="ru-RU" dirty="0" smtClean="0">
                <a:latin typeface="Calibri" charset="0"/>
              </a:rPr>
              <a:t>материал</a:t>
            </a:r>
            <a:r>
              <a:rPr kumimoji="0" lang="en-US" dirty="0" smtClean="0">
                <a:latin typeface="Calibri" charset="0"/>
              </a:rPr>
              <a:t>.</a:t>
            </a:r>
            <a:endParaRPr kumimoji="0" lang="ru-RU" dirty="0" smtClean="0">
              <a:latin typeface="Calibri" charset="0"/>
            </a:endParaRPr>
          </a:p>
          <a:p>
            <a:r>
              <a:rPr kumimoji="0" lang="ru-RU" dirty="0" smtClean="0">
                <a:latin typeface="Calibri" charset="0"/>
              </a:rPr>
              <a:t>Существуют</a:t>
            </a:r>
            <a:r>
              <a:rPr kumimoji="0" lang="ru-RU" baseline="0" dirty="0" smtClean="0">
                <a:latin typeface="Calibri" charset="0"/>
              </a:rPr>
              <a:t> два способа лазерного окрашивания поверхности металлов: за счет создания периодических микро и </a:t>
            </a:r>
            <a:r>
              <a:rPr kumimoji="0" lang="ru-RU" baseline="0" dirty="0" err="1" smtClean="0">
                <a:latin typeface="Calibri" charset="0"/>
              </a:rPr>
              <a:t>наноструктур</a:t>
            </a:r>
            <a:r>
              <a:rPr kumimoji="0" lang="ru-RU" baseline="0" dirty="0" smtClean="0">
                <a:latin typeface="Calibri" charset="0"/>
              </a:rPr>
              <a:t> или за счет лазерного окисления, которое предлагается в данной работе.</a:t>
            </a:r>
          </a:p>
          <a:p>
            <a:r>
              <a:rPr kumimoji="0" lang="ru-RU" baseline="0" dirty="0" smtClean="0">
                <a:latin typeface="Calibri" charset="0"/>
              </a:rPr>
              <a:t>Окрашивание поверхности за счет создания микро и нано-структур реализуется в основном лазерами </a:t>
            </a:r>
            <a:r>
              <a:rPr kumimoji="0" lang="ru-RU" baseline="0" dirty="0" err="1" smtClean="0">
                <a:latin typeface="Calibri" charset="0"/>
              </a:rPr>
              <a:t>фемтосекундной</a:t>
            </a:r>
            <a:r>
              <a:rPr kumimoji="0" lang="ru-RU" baseline="0" dirty="0" smtClean="0">
                <a:latin typeface="Calibri" charset="0"/>
              </a:rPr>
              <a:t> длительности импульсов. В связи с этим внедрение данной технологии </a:t>
            </a:r>
            <a:r>
              <a:rPr kumimoji="0" lang="ru-RU" dirty="0" smtClean="0">
                <a:latin typeface="Calibri" charset="0"/>
              </a:rPr>
              <a:t>в </a:t>
            </a:r>
            <a:r>
              <a:rPr kumimoji="0" lang="ru-RU" dirty="0">
                <a:latin typeface="Calibri" charset="0"/>
              </a:rPr>
              <a:t>промышленное применение является проблематичным вследствие высокой стоимости лазерных комплексов ультракороткой длительности </a:t>
            </a:r>
            <a:r>
              <a:rPr kumimoji="0" lang="ru-RU" dirty="0" smtClean="0">
                <a:latin typeface="Calibri" charset="0"/>
              </a:rPr>
              <a:t>импульсов и их низкой</a:t>
            </a:r>
            <a:r>
              <a:rPr kumimoji="0" lang="ru-RU" baseline="0" dirty="0" smtClean="0">
                <a:latin typeface="Calibri" charset="0"/>
              </a:rPr>
              <a:t> надежностью, поэтому окрашивание поверхности за счет лазерного окисления является более предпочтительным.</a:t>
            </a:r>
          </a:p>
        </p:txBody>
      </p:sp>
      <p:sp>
        <p:nvSpPr>
          <p:cNvPr id="716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81D619D4-4961-F149-BBC1-AF8E44FA6CFC}" type="slidenum">
              <a:rPr lang="en-US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kumimoji="0" lang="ru-RU">
                <a:latin typeface="Calibri" charset="0"/>
              </a:rPr>
              <a:t>Теория маркетинга утверждает, что качество товара зависит от набора потребительских параметров, т.е. признаков, характеризующих важнейшие потребительские функции товара и его свойства, удовлетворяющие каким-либо потребностям потенциальных покупателей. </a:t>
            </a:r>
          </a:p>
          <a:p>
            <a:r>
              <a:rPr kumimoji="0" lang="ru-RU">
                <a:latin typeface="Calibri" charset="0"/>
              </a:rPr>
              <a:t>Различаются два типа параметров качества: жесткие параметры, которые должны соответствовать стандартам по конструктивным и технологическим признакам и мягкие потребительские параметры, которые  могут отражать психологические, эстетические или экономические требования покупателей. </a:t>
            </a:r>
          </a:p>
          <a:p>
            <a:endParaRPr kumimoji="0" lang="ru-RU">
              <a:latin typeface="Calibri" charset="0"/>
            </a:endParaRPr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C196FF6A-6D55-0D46-BB1C-6455AC986882}" type="slidenum">
              <a:rPr lang="en-US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kumimoji="0" lang="ru-RU">
                <a:latin typeface="Calibri" charset="0"/>
              </a:rPr>
              <a:t>Термопечать. Для нанесения изображения на поверхность металла с помощью технологии термопечати [72], изображение печатается на термобумаге, затем приклеивается на поверхность металла, после этого кладется под нагретый пресс (примерно 1-4 мин.).</a:t>
            </a:r>
          </a:p>
          <a:p>
            <a:r>
              <a:rPr kumimoji="0" lang="ru-RU">
                <a:latin typeface="Calibri" charset="0"/>
              </a:rPr>
              <a:t>Порошковая окраска. Порошковая краска, разведенная в воде, наносится на очищенную и обезжиренную металлическую поверхность при определенной температуре; после этого необходима дальнейшая просушка материала, которая может занимать несколько дней.</a:t>
            </a:r>
          </a:p>
          <a:p>
            <a:endParaRPr kumimoji="0" lang="ru-RU">
              <a:latin typeface="Calibri" charset="0"/>
            </a:endParaRPr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087955D9-9C67-D144-9250-BA31469C4DE9}" type="slidenum">
              <a:rPr lang="en-US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kumimoji="0" lang="ru-RU">
                <a:latin typeface="Calibri" charset="0"/>
              </a:rPr>
              <a:t>Окисление поверхности, цвета получаются одинаковые</a:t>
            </a:r>
          </a:p>
          <a:p>
            <a:r>
              <a:rPr kumimoji="0" lang="ru-RU">
                <a:latin typeface="Calibri" charset="0"/>
              </a:rPr>
              <a:t>Анодирование – получение оксидов на поверхности металлов при анодной поляризации в кислородосодержащих средах с ионной проводимостью. </a:t>
            </a:r>
          </a:p>
          <a:p>
            <a:r>
              <a:rPr kumimoji="0" lang="ru-RU">
                <a:latin typeface="Calibri" charset="0"/>
              </a:rPr>
              <a:t>Суть технологии термического окрашивания состоит в образовании интерференционных пленок на поверхности материала при его нагреве, например, в термокамере. Цветные интерференционные пленки на поверхности металлов также возможно получить термохимическим способом при их нагревании в насыщенных кислородом растворах, содержащих, например, H</a:t>
            </a:r>
            <a:r>
              <a:rPr kumimoji="0" lang="ru-RU" baseline="-25000">
                <a:latin typeface="Calibri" charset="0"/>
              </a:rPr>
              <a:t>2</a:t>
            </a:r>
            <a:r>
              <a:rPr kumimoji="0" lang="ru-RU">
                <a:latin typeface="Calibri" charset="0"/>
              </a:rPr>
              <a:t>SO</a:t>
            </a:r>
            <a:r>
              <a:rPr kumimoji="0" lang="ru-RU" baseline="-25000">
                <a:latin typeface="Calibri" charset="0"/>
              </a:rPr>
              <a:t>4</a:t>
            </a:r>
            <a:r>
              <a:rPr kumimoji="0" lang="ru-RU">
                <a:latin typeface="Calibri" charset="0"/>
              </a:rPr>
              <a:t> и </a:t>
            </a:r>
            <a:r>
              <a:rPr kumimoji="0" lang="en-US">
                <a:latin typeface="Calibri" charset="0"/>
              </a:rPr>
              <a:t>CrO</a:t>
            </a:r>
            <a:r>
              <a:rPr kumimoji="0" lang="ru-RU" baseline="-25000">
                <a:latin typeface="Calibri" charset="0"/>
              </a:rPr>
              <a:t>3</a:t>
            </a:r>
            <a:r>
              <a:rPr kumimoji="0" lang="ru-RU">
                <a:latin typeface="Calibri" charset="0"/>
              </a:rPr>
              <a:t>.</a:t>
            </a:r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67B34CB2-47FA-5443-B966-728162DB98F5}" type="slidenum">
              <a:rPr lang="en-US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39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kumimoji="0" lang="ru-RU" dirty="0">
                <a:latin typeface="Calibri" charset="0"/>
              </a:rPr>
              <a:t>Термодинамический расчет для системы титан – воздух был осуществлен в </a:t>
            </a:r>
            <a:r>
              <a:rPr kumimoji="0" lang="ru-RU" dirty="0">
                <a:latin typeface="Arial" charset="0"/>
              </a:rPr>
              <a:t>информационно-вычислительной системе </a:t>
            </a:r>
            <a:r>
              <a:rPr kumimoji="0" lang="ru-RU" dirty="0" smtClean="0">
                <a:latin typeface="Arial" charset="0"/>
              </a:rPr>
              <a:t>ASTICS, созданной профессором</a:t>
            </a:r>
            <a:r>
              <a:rPr kumimoji="0" lang="ru-RU" baseline="0" dirty="0" smtClean="0">
                <a:latin typeface="Arial" charset="0"/>
              </a:rPr>
              <a:t> нашего университета </a:t>
            </a:r>
            <a:r>
              <a:rPr kumimoji="0" lang="ru-RU" baseline="0" dirty="0" err="1" smtClean="0">
                <a:latin typeface="Arial" charset="0"/>
              </a:rPr>
              <a:t>Слободовым</a:t>
            </a:r>
            <a:r>
              <a:rPr kumimoji="0" lang="ru-RU" baseline="0" dirty="0" smtClean="0">
                <a:latin typeface="Arial" charset="0"/>
              </a:rPr>
              <a:t> Александром Арсеньевичем.</a:t>
            </a:r>
            <a:r>
              <a:rPr kumimoji="0" lang="ru-RU" dirty="0" smtClean="0">
                <a:latin typeface="Arial" charset="0"/>
              </a:rPr>
              <a:t> </a:t>
            </a:r>
          </a:p>
          <a:p>
            <a:r>
              <a:rPr kumimoji="0" lang="ru-RU" dirty="0" smtClean="0">
                <a:latin typeface="Calibri" charset="0"/>
              </a:rPr>
              <a:t>Как и в случае облучения нержавеющей стали при увеличении количестве проходов процесс окисления сопровождается</a:t>
            </a:r>
            <a:r>
              <a:rPr kumimoji="0" lang="ru-RU" baseline="0" dirty="0" smtClean="0">
                <a:latin typeface="Calibri" charset="0"/>
              </a:rPr>
              <a:t> увеличением толщины оксидной пленки, которую приходится преодолевать </a:t>
            </a:r>
            <a:r>
              <a:rPr kumimoji="0" lang="ru-RU" baseline="0" dirty="0" err="1" smtClean="0">
                <a:latin typeface="Calibri" charset="0"/>
              </a:rPr>
              <a:t>диффузандам</a:t>
            </a:r>
            <a:r>
              <a:rPr kumimoji="0" lang="ru-RU" baseline="0" dirty="0" smtClean="0">
                <a:latin typeface="Calibri" charset="0"/>
              </a:rPr>
              <a:t>.</a:t>
            </a:r>
          </a:p>
          <a:p>
            <a:r>
              <a:rPr kumimoji="0" lang="ru-RU" dirty="0" smtClean="0">
                <a:latin typeface="Calibri" charset="0"/>
              </a:rPr>
              <a:t>Поэтому расчет проводился для изменяющегося соотношения количества </a:t>
            </a:r>
            <a:r>
              <a:rPr kumimoji="0" lang="ru-RU" dirty="0">
                <a:latin typeface="Calibri" charset="0"/>
              </a:rPr>
              <a:t>вещества титана и компонентов воздуха. </a:t>
            </a:r>
          </a:p>
          <a:p>
            <a:pPr>
              <a:spcBef>
                <a:spcPct val="0"/>
              </a:spcBef>
            </a:pPr>
            <a:r>
              <a:rPr kumimoji="0" lang="ru-RU" dirty="0" smtClean="0">
                <a:latin typeface="Calibri" charset="0"/>
              </a:rPr>
              <a:t>По </a:t>
            </a:r>
            <a:r>
              <a:rPr kumimoji="0" lang="ru-RU" dirty="0">
                <a:latin typeface="Calibri" charset="0"/>
              </a:rPr>
              <a:t>результатам расчета построен график </a:t>
            </a:r>
            <a:r>
              <a:rPr kumimoji="0" lang="ru-RU" dirty="0">
                <a:latin typeface="Arial" charset="0"/>
              </a:rPr>
              <a:t>зависимости количества образовавшегося вещества продукта реакции от количества вещества титана, участвующего во взаимодействии при максимальной температуре для титана 987 К.</a:t>
            </a:r>
          </a:p>
          <a:p>
            <a:endParaRPr kumimoji="0" lang="en-US" dirty="0">
              <a:latin typeface="Calibri" charset="0"/>
            </a:endParaRPr>
          </a:p>
        </p:txBody>
      </p:sp>
      <p:sp>
        <p:nvSpPr>
          <p:cNvPr id="839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5E2D60AD-4D2B-7F47-878E-857FE02927FB}" type="slidenum">
              <a:rPr lang="ru-RU"/>
              <a:pPr/>
              <a:t>35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Дело в другом, цель работы не доказать возможность,</a:t>
            </a:r>
            <a:r>
              <a:rPr lang="ru-RU" baseline="0" dirty="0" smtClean="0"/>
              <a:t> а разработать технологию </a:t>
            </a:r>
            <a:r>
              <a:rPr lang="ru-RU" dirty="0" smtClean="0"/>
              <a:t>ЦЛМ, что сводится,</a:t>
            </a:r>
            <a:r>
              <a:rPr lang="ru-RU" baseline="0" dirty="0" smtClean="0"/>
              <a:t> в конце концов к установлению однозначной, закономерной и устойчивой связи </a:t>
            </a:r>
            <a:r>
              <a:rPr lang="ru-RU" sz="1200" dirty="0" smtClean="0">
                <a:latin typeface="Arial" charset="0"/>
              </a:rPr>
              <a:t>между параметрами лазерного воздействия и цветом поверхности. </a:t>
            </a:r>
          </a:p>
          <a:p>
            <a:r>
              <a:rPr lang="ru-RU" sz="1200" dirty="0" smtClean="0">
                <a:latin typeface="Arial" charset="0"/>
              </a:rPr>
              <a:t>При этом все оказалось не так просто, т.к. надо понимать механизм образования цвета на поверхности, а их может быть, как минимум, 3:</a:t>
            </a:r>
          </a:p>
          <a:p>
            <a:r>
              <a:rPr lang="ru-RU" sz="1200" dirty="0" smtClean="0">
                <a:latin typeface="Arial" charset="0"/>
              </a:rPr>
              <a:t>1) дифракция света на поверхностных</a:t>
            </a:r>
            <a:r>
              <a:rPr lang="ru-RU" sz="1200" baseline="0" dirty="0" smtClean="0">
                <a:latin typeface="Arial" charset="0"/>
              </a:rPr>
              <a:t> структурах, если они образуются </a:t>
            </a:r>
            <a:r>
              <a:rPr lang="ru-RU" sz="1200" baseline="0" dirty="0" err="1" smtClean="0">
                <a:latin typeface="Arial" charset="0"/>
              </a:rPr>
              <a:t>пр</a:t>
            </a:r>
            <a:r>
              <a:rPr lang="ru-RU" sz="1200" baseline="0" dirty="0" smtClean="0">
                <a:latin typeface="Arial" charset="0"/>
              </a:rPr>
              <a:t> лазерной обработке, 2) интерференция в тонких поверхностных пленках прозрачных окислов, и 3) собственный цвет окисла, если он слабо прозрачен. 1-ый механизм связан с режимом воздействия напрямую, а 2-ой и 3-ий-через состав и толщину образующихся пленок.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37963-3E8F-934B-AC11-306788B12103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0741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373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kumimoji="0" lang="ru-RU" dirty="0">
                <a:latin typeface="Calibri" charset="0"/>
              </a:rPr>
              <a:t>Необходимо </a:t>
            </a:r>
            <a:r>
              <a:rPr kumimoji="0" lang="ru-RU" dirty="0" smtClean="0">
                <a:latin typeface="Calibri" charset="0"/>
              </a:rPr>
              <a:t>отметить</a:t>
            </a:r>
            <a:r>
              <a:rPr kumimoji="0" lang="ru-RU" dirty="0">
                <a:latin typeface="Calibri" charset="0"/>
              </a:rPr>
              <a:t>, что предложенные далее методы и подходы в работе годятся для всех металлов. Для </a:t>
            </a:r>
            <a:r>
              <a:rPr kumimoji="0" lang="ru-RU" dirty="0" smtClean="0">
                <a:latin typeface="Calibri" charset="0"/>
              </a:rPr>
              <a:t>детальных исследований были выбраны</a:t>
            </a:r>
            <a:r>
              <a:rPr kumimoji="0" lang="ru-RU" baseline="0" dirty="0" smtClean="0">
                <a:latin typeface="Calibri" charset="0"/>
              </a:rPr>
              <a:t> два материала: </a:t>
            </a:r>
            <a:r>
              <a:rPr kumimoji="0" lang="ru-RU" dirty="0" smtClean="0">
                <a:latin typeface="Calibri" charset="0"/>
              </a:rPr>
              <a:t>нержавеющая </a:t>
            </a:r>
            <a:r>
              <a:rPr kumimoji="0" lang="ru-RU" dirty="0">
                <a:latin typeface="Calibri" charset="0"/>
              </a:rPr>
              <a:t>сталь и </a:t>
            </a:r>
            <a:r>
              <a:rPr kumimoji="0" lang="ru-RU" dirty="0" smtClean="0">
                <a:latin typeface="Calibri" charset="0"/>
              </a:rPr>
              <a:t>титан.</a:t>
            </a:r>
            <a:r>
              <a:rPr kumimoji="0" lang="ru-RU" baseline="0" dirty="0" smtClean="0">
                <a:latin typeface="Calibri" charset="0"/>
              </a:rPr>
              <a:t> В</a:t>
            </a:r>
            <a:r>
              <a:rPr kumimoji="0" lang="ru-RU" dirty="0" smtClean="0">
                <a:latin typeface="Calibri" charset="0"/>
              </a:rPr>
              <a:t>ыбор </a:t>
            </a:r>
            <a:r>
              <a:rPr kumimoji="0" lang="ru-RU" dirty="0">
                <a:latin typeface="Calibri" charset="0"/>
              </a:rPr>
              <a:t>был сделан основываясь на возможном применении данной </a:t>
            </a:r>
            <a:r>
              <a:rPr kumimoji="0" lang="ru-RU" dirty="0" smtClean="0">
                <a:latin typeface="Calibri" charset="0"/>
              </a:rPr>
              <a:t>технологии. </a:t>
            </a:r>
          </a:p>
          <a:p>
            <a:pPr eaLnBrk="1" hangingPunct="1"/>
            <a:r>
              <a:rPr kumimoji="0" lang="ru-RU" dirty="0" smtClean="0">
                <a:latin typeface="Calibri" charset="0"/>
              </a:rPr>
              <a:t>Выбор</a:t>
            </a:r>
            <a:r>
              <a:rPr kumimoji="0" lang="ru-RU" baseline="0" dirty="0" smtClean="0">
                <a:latin typeface="Calibri" charset="0"/>
              </a:rPr>
              <a:t> лазерного источника основывался на следующих критериях:</a:t>
            </a:r>
          </a:p>
          <a:p>
            <a:pPr eaLnBrk="1" hangingPunct="1"/>
            <a:r>
              <a:rPr kumimoji="0" lang="ru-RU" baseline="0" dirty="0" smtClean="0">
                <a:latin typeface="Calibri" charset="0"/>
              </a:rPr>
              <a:t> - достаточная мощность до нагревания металлов до температуры окисления;</a:t>
            </a:r>
          </a:p>
          <a:p>
            <a:pPr eaLnBrk="1" hangingPunct="1"/>
            <a:r>
              <a:rPr kumimoji="0" lang="ru-RU" baseline="0" dirty="0" smtClean="0">
                <a:latin typeface="Calibri" charset="0"/>
              </a:rPr>
              <a:t> - достаточная степень поглощения материала на данной длине волны;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aseline="0" dirty="0" smtClean="0">
                <a:latin typeface="Calibri" charset="0"/>
              </a:rPr>
              <a:t> - длительность импульса должны обеспечивать разрешение задаваемого рисунка меньше 100 мкм, но в тоже время не приводить к существенному удорожанию лазерной установки, только в этом случае данная технология будет конкурентно способна с традиционными технологиями нанесения цветного изображения на металлическую поверхность</a:t>
            </a:r>
            <a:endParaRPr kumimoji="0" lang="ru-RU" dirty="0" smtClean="0">
              <a:latin typeface="Calibri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aseline="0" dirty="0" smtClean="0">
                <a:latin typeface="Calibri" charset="0"/>
              </a:rPr>
              <a:t> - хорошие перспективы его промышленного применения, в том числе компактность, легкость и невысокая стоимость, </a:t>
            </a:r>
            <a:r>
              <a:rPr kumimoji="0" lang="ru-RU" dirty="0" smtClean="0">
                <a:latin typeface="Calibri" charset="0"/>
              </a:rPr>
              <a:t>высокая надежность</a:t>
            </a:r>
            <a:r>
              <a:rPr kumimoji="0" lang="ru-RU" baseline="0" dirty="0" smtClean="0">
                <a:latin typeface="Calibri" charset="0"/>
              </a:rPr>
              <a:t> и большой ресурс работы;</a:t>
            </a:r>
          </a:p>
          <a:p>
            <a:pPr eaLnBrk="1" hangingPunct="1"/>
            <a:r>
              <a:rPr kumimoji="0" lang="ru-RU" baseline="0" dirty="0" smtClean="0">
                <a:latin typeface="Calibri" charset="0"/>
              </a:rPr>
              <a:t> - </a:t>
            </a:r>
            <a:r>
              <a:rPr kumimoji="0" lang="ru-RU" dirty="0" smtClean="0">
                <a:latin typeface="Calibri" charset="0"/>
              </a:rPr>
              <a:t>На этом</a:t>
            </a:r>
            <a:r>
              <a:rPr kumimoji="0" lang="ru-RU" baseline="0" dirty="0" smtClean="0">
                <a:latin typeface="Calibri" charset="0"/>
              </a:rPr>
              <a:t> основании были выбран </a:t>
            </a:r>
            <a:r>
              <a:rPr kumimoji="0" lang="ru-RU" dirty="0" err="1" smtClean="0">
                <a:latin typeface="Calibri" charset="0"/>
              </a:rPr>
              <a:t>иттербиевый</a:t>
            </a:r>
            <a:r>
              <a:rPr kumimoji="0" lang="ru-RU" dirty="0" smtClean="0">
                <a:latin typeface="Calibri" charset="0"/>
              </a:rPr>
              <a:t> </a:t>
            </a:r>
            <a:r>
              <a:rPr kumimoji="0" lang="ru-RU" dirty="0">
                <a:latin typeface="Calibri" charset="0"/>
              </a:rPr>
              <a:t>волоконный </a:t>
            </a:r>
            <a:r>
              <a:rPr kumimoji="0" lang="ru-RU" dirty="0" smtClean="0">
                <a:latin typeface="Calibri" charset="0"/>
              </a:rPr>
              <a:t>импульсный лазер на </a:t>
            </a:r>
            <a:r>
              <a:rPr kumimoji="0" lang="ru-RU" dirty="0">
                <a:latin typeface="Calibri" charset="0"/>
              </a:rPr>
              <a:t>длине волны 1,06 мкм, потому что сталь и титан хорошо поглощает на данной длине волны, он обладает хорошим качеством пучка,  а также вследствие его компактности, легкости в эксплуатации </a:t>
            </a:r>
            <a:r>
              <a:rPr kumimoji="0" lang="ru-RU" dirty="0" smtClean="0">
                <a:latin typeface="Calibri" charset="0"/>
              </a:rPr>
              <a:t>и </a:t>
            </a:r>
            <a:r>
              <a:rPr kumimoji="0" lang="ru-RU" dirty="0">
                <a:latin typeface="Calibri" charset="0"/>
              </a:rPr>
              <a:t>относительно небольшой стоимости, если сравнивать с лазерами ультракороткой </a:t>
            </a:r>
            <a:r>
              <a:rPr kumimoji="0" lang="ru-RU" dirty="0" smtClean="0">
                <a:latin typeface="Calibri" charset="0"/>
              </a:rPr>
              <a:t>длительности. </a:t>
            </a:r>
            <a:r>
              <a:rPr kumimoji="0" lang="ru-RU" dirty="0">
                <a:latin typeface="Calibri" charset="0"/>
              </a:rPr>
              <a:t>Параметры лазерной </a:t>
            </a:r>
            <a:r>
              <a:rPr kumimoji="0" lang="ru-RU" dirty="0" smtClean="0">
                <a:latin typeface="Calibri" charset="0"/>
              </a:rPr>
              <a:t>установки приведены </a:t>
            </a:r>
            <a:r>
              <a:rPr kumimoji="0" lang="ru-RU" dirty="0">
                <a:latin typeface="Calibri" charset="0"/>
              </a:rPr>
              <a:t>в </a:t>
            </a:r>
            <a:r>
              <a:rPr kumimoji="0" lang="ru-RU" dirty="0" smtClean="0">
                <a:latin typeface="Calibri" charset="0"/>
              </a:rPr>
              <a:t>таблице.</a:t>
            </a:r>
          </a:p>
          <a:p>
            <a:pPr eaLnBrk="1" hangingPunct="1"/>
            <a:endParaRPr kumimoji="0" lang="ru-RU" dirty="0" smtClean="0">
              <a:latin typeface="Calibri" charset="0"/>
            </a:endParaRPr>
          </a:p>
          <a:p>
            <a:pPr eaLnBrk="1" hangingPunct="1"/>
            <a:r>
              <a:rPr kumimoji="0" lang="ru-RU" u="sng" dirty="0" smtClean="0">
                <a:latin typeface="Calibri" charset="0"/>
              </a:rPr>
              <a:t>Примечания:</a:t>
            </a:r>
          </a:p>
          <a:p>
            <a:pPr eaLnBrk="1" hangingPunct="1"/>
            <a:r>
              <a:rPr lang="ru-RU" dirty="0" err="1" smtClean="0"/>
              <a:t>Сканатор</a:t>
            </a:r>
            <a:r>
              <a:rPr lang="ru-RU" dirty="0" smtClean="0"/>
              <a:t> </a:t>
            </a:r>
            <a:r>
              <a:rPr lang="ru-RU" baseline="0" dirty="0" smtClean="0"/>
              <a:t> - </a:t>
            </a:r>
            <a:r>
              <a:rPr lang="ru-RU" baseline="0" dirty="0" err="1" smtClean="0"/>
              <a:t>воспроизводимость</a:t>
            </a:r>
            <a:r>
              <a:rPr lang="ru-RU" baseline="0" dirty="0" smtClean="0"/>
              <a:t> кратковременная (20 </a:t>
            </a:r>
            <a:r>
              <a:rPr lang="ru-RU" baseline="0" dirty="0" err="1" smtClean="0"/>
              <a:t>мкрадиан</a:t>
            </a:r>
            <a:r>
              <a:rPr lang="ru-RU" baseline="0" dirty="0" smtClean="0"/>
              <a:t>)</a:t>
            </a:r>
          </a:p>
          <a:p>
            <a:pPr eaLnBrk="1" hangingPunct="1"/>
            <a:r>
              <a:rPr lang="ru-RU" baseline="0" dirty="0" smtClean="0"/>
              <a:t>Оптическое волокно –3 м </a:t>
            </a:r>
            <a:r>
              <a:rPr lang="ru-RU" baseline="0" dirty="0" smtClean="0">
                <a:solidFill>
                  <a:srgbClr val="C00000"/>
                </a:solidFill>
              </a:rPr>
              <a:t>диаметра </a:t>
            </a:r>
            <a:r>
              <a:rPr lang="ru-RU" baseline="0" dirty="0" err="1" smtClean="0">
                <a:solidFill>
                  <a:srgbClr val="C00000"/>
                </a:solidFill>
              </a:rPr>
              <a:t>сердцевиины</a:t>
            </a:r>
            <a:r>
              <a:rPr lang="ru-RU" baseline="0" dirty="0" smtClean="0">
                <a:solidFill>
                  <a:srgbClr val="C00000"/>
                </a:solidFill>
              </a:rPr>
              <a:t> и оболочки</a:t>
            </a:r>
          </a:p>
          <a:p>
            <a:pPr eaLnBrk="1" hangingPunct="1"/>
            <a:r>
              <a:rPr lang="ru-RU" baseline="0" dirty="0" smtClean="0"/>
              <a:t>Визуализирующий лазер – полупроводниковый</a:t>
            </a:r>
          </a:p>
          <a:p>
            <a:pPr eaLnBrk="1" hangingPunct="1"/>
            <a:r>
              <a:rPr lang="ru-RU" dirty="0" smtClean="0"/>
              <a:t>фокусирующая</a:t>
            </a:r>
            <a:r>
              <a:rPr lang="ru-RU" baseline="0" dirty="0" smtClean="0"/>
              <a:t> система – объектив просветленный на 1,06 мкм, </a:t>
            </a:r>
          </a:p>
          <a:p>
            <a:pPr eaLnBrk="1" hangingPunct="1"/>
            <a:r>
              <a:rPr lang="ru-RU" baseline="0" dirty="0" smtClean="0"/>
              <a:t>В блоке питания лазера находится акустооптический затвор, с его помощью осуществляется модуляция добротности и управление частотой лазерного излучения</a:t>
            </a:r>
            <a:endParaRPr lang="ru-RU" dirty="0" smtClean="0"/>
          </a:p>
          <a:p>
            <a:pPr eaLnBrk="1" hangingPunct="1"/>
            <a:endParaRPr kumimoji="0" lang="ru-RU" dirty="0">
              <a:latin typeface="Calibri" charset="0"/>
            </a:endParaRPr>
          </a:p>
        </p:txBody>
      </p:sp>
      <p:sp>
        <p:nvSpPr>
          <p:cNvPr id="7373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285642AD-0668-884B-99FA-75A04FD53DD9}" type="slidenum">
              <a:rPr lang="ru-RU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475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dirty="0" smtClean="0">
                <a:latin typeface="Calibri" charset="0"/>
              </a:rPr>
              <a:t>Целью</a:t>
            </a:r>
            <a:r>
              <a:rPr lang="ru-RU" baseline="0" dirty="0" smtClean="0">
                <a:latin typeface="Calibri" charset="0"/>
              </a:rPr>
              <a:t> экспериментальных исследований </a:t>
            </a:r>
            <a:r>
              <a:rPr lang="ru-RU" dirty="0" smtClean="0">
                <a:latin typeface="Calibri" charset="0"/>
              </a:rPr>
              <a:t>являлось установление однозначной связи между цветом поверхности и параметрами лазерной обработки для его получения.</a:t>
            </a:r>
          </a:p>
          <a:p>
            <a:endParaRPr lang="ru-RU" dirty="0" smtClean="0">
              <a:latin typeface="Calibri" charset="0"/>
            </a:endParaRPr>
          </a:p>
          <a:p>
            <a:r>
              <a:rPr lang="ru-RU" dirty="0" smtClean="0">
                <a:latin typeface="Calibri" charset="0"/>
              </a:rPr>
              <a:t>Методика</a:t>
            </a:r>
            <a:r>
              <a:rPr lang="ru-RU" baseline="0" dirty="0" smtClean="0">
                <a:latin typeface="Calibri" charset="0"/>
              </a:rPr>
              <a:t> окрашивания состоит в </a:t>
            </a:r>
            <a:r>
              <a:rPr lang="ru-RU" dirty="0" smtClean="0">
                <a:latin typeface="Calibri" charset="0"/>
              </a:rPr>
              <a:t>последовательном облучении </a:t>
            </a:r>
            <a:r>
              <a:rPr lang="ru-RU" dirty="0">
                <a:latin typeface="Calibri" charset="0"/>
              </a:rPr>
              <a:t>(с плотностью мощностью </a:t>
            </a:r>
            <a:r>
              <a:rPr lang="en-US" dirty="0">
                <a:latin typeface="Calibri" charset="0"/>
              </a:rPr>
              <a:t>q</a:t>
            </a:r>
            <a:r>
              <a:rPr lang="ru-RU" dirty="0">
                <a:latin typeface="Calibri" charset="0"/>
              </a:rPr>
              <a:t>) поверхности пятнами с заданным перекрытием по оси х и у.  </a:t>
            </a:r>
            <a:endParaRPr lang="ru-RU" dirty="0" smtClean="0">
              <a:latin typeface="Calibri" charset="0"/>
            </a:endParaRPr>
          </a:p>
          <a:p>
            <a:r>
              <a:rPr lang="ru-RU" dirty="0" smtClean="0">
                <a:latin typeface="Calibri" charset="0"/>
              </a:rPr>
              <a:t>Экспериментально продемонстрировано, что один </a:t>
            </a:r>
            <a:r>
              <a:rPr lang="ru-RU" dirty="0">
                <a:latin typeface="Calibri" charset="0"/>
              </a:rPr>
              <a:t>и тот же цвет поверхности металла можно получить при разных </a:t>
            </a:r>
            <a:r>
              <a:rPr lang="ru-RU" dirty="0" smtClean="0">
                <a:latin typeface="Calibri" charset="0"/>
              </a:rPr>
              <a:t>комбинациях плотности мощности</a:t>
            </a:r>
            <a:r>
              <a:rPr lang="ru-RU" baseline="0" dirty="0" smtClean="0">
                <a:latin typeface="Calibri" charset="0"/>
              </a:rPr>
              <a:t> и </a:t>
            </a:r>
            <a:r>
              <a:rPr lang="ru-RU" dirty="0" smtClean="0">
                <a:latin typeface="Calibri" charset="0"/>
              </a:rPr>
              <a:t>значений </a:t>
            </a:r>
            <a:r>
              <a:rPr lang="ru-RU" dirty="0">
                <a:latin typeface="Calibri" charset="0"/>
              </a:rPr>
              <a:t>перекрытий по оси х </a:t>
            </a:r>
            <a:r>
              <a:rPr lang="ru-RU" dirty="0" smtClean="0">
                <a:latin typeface="Calibri" charset="0"/>
              </a:rPr>
              <a:t>и у</a:t>
            </a:r>
          </a:p>
        </p:txBody>
      </p:sp>
      <p:sp>
        <p:nvSpPr>
          <p:cNvPr id="7475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E19CB884-8AB9-AF41-AFB3-D5F0E1D3B63E}" type="slidenum">
              <a:rPr lang="ru-RU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577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kumimoji="0" lang="ru-RU" dirty="0" smtClean="0">
                <a:latin typeface="Calibri" charset="0"/>
              </a:rPr>
              <a:t>Как показали эксперименты</a:t>
            </a:r>
            <a:r>
              <a:rPr kumimoji="0" lang="ru-RU" baseline="0" dirty="0" smtClean="0">
                <a:latin typeface="Calibri" charset="0"/>
              </a:rPr>
              <a:t> макроскопический цвет поверхности </a:t>
            </a:r>
            <a:r>
              <a:rPr kumimoji="0" lang="ru-RU" dirty="0" smtClean="0">
                <a:latin typeface="Calibri" charset="0"/>
              </a:rPr>
              <a:t>является </a:t>
            </a:r>
            <a:r>
              <a:rPr kumimoji="0" lang="ru-RU" dirty="0">
                <a:latin typeface="Calibri" charset="0"/>
              </a:rPr>
              <a:t>«интегральным» цветом нескольких отдельных микроскопических областей. </a:t>
            </a:r>
            <a:endParaRPr kumimoji="0" lang="ru-RU" dirty="0" smtClean="0">
              <a:latin typeface="Calibri" charset="0"/>
            </a:endParaRPr>
          </a:p>
          <a:p>
            <a:r>
              <a:rPr kumimoji="0" lang="ru-RU" dirty="0" smtClean="0">
                <a:latin typeface="Calibri" charset="0"/>
              </a:rPr>
              <a:t>Причина этого явления заключается</a:t>
            </a:r>
            <a:r>
              <a:rPr kumimoji="0" lang="ru-RU" baseline="0" dirty="0" smtClean="0">
                <a:latin typeface="Calibri" charset="0"/>
              </a:rPr>
              <a:t> в неравномерном локальном нагреве, вызванном как неоднородным распределением излучения в пятне, так и изменением температуры во время сканирования.</a:t>
            </a:r>
            <a:endParaRPr kumimoji="0" lang="ru-RU" dirty="0" smtClean="0">
              <a:latin typeface="Calibri" charset="0"/>
            </a:endParaRPr>
          </a:p>
          <a:p>
            <a:r>
              <a:rPr lang="ru-RU" dirty="0" smtClean="0">
                <a:latin typeface="Calibri" charset="0"/>
              </a:rPr>
              <a:t>Во </a:t>
            </a:r>
            <a:r>
              <a:rPr lang="ru-RU" dirty="0">
                <a:latin typeface="Calibri" charset="0"/>
              </a:rPr>
              <a:t>всех приведенных ниже экспериментах </a:t>
            </a:r>
            <a:r>
              <a:rPr lang="ru-RU" dirty="0" smtClean="0">
                <a:latin typeface="Calibri" charset="0"/>
              </a:rPr>
              <a:t>выбраны наибольшие</a:t>
            </a:r>
            <a:r>
              <a:rPr lang="ru-RU" baseline="0" dirty="0" smtClean="0">
                <a:latin typeface="Calibri" charset="0"/>
              </a:rPr>
              <a:t> значения перекрытия, а также оптимальные значения плотностей мощности</a:t>
            </a:r>
            <a:r>
              <a:rPr lang="en-US" baseline="0" dirty="0" smtClean="0">
                <a:latin typeface="Calibri" charset="0"/>
              </a:rPr>
              <a:t>, </a:t>
            </a:r>
            <a:r>
              <a:rPr lang="ru-RU" baseline="0" dirty="0" smtClean="0">
                <a:latin typeface="Calibri" charset="0"/>
              </a:rPr>
              <a:t>обеспечивающих облучение в режиме до порога испарения.</a:t>
            </a:r>
          </a:p>
          <a:p>
            <a:endParaRPr lang="ru-RU" baseline="0" dirty="0" smtClean="0">
              <a:latin typeface="Calibri" charset="0"/>
            </a:endParaRPr>
          </a:p>
          <a:p>
            <a:r>
              <a:rPr lang="ru-RU" baseline="0" dirty="0" smtClean="0">
                <a:latin typeface="Calibri" charset="0"/>
              </a:rPr>
              <a:t>Погрешность </a:t>
            </a:r>
            <a:r>
              <a:rPr lang="ru-RU" baseline="0" dirty="0" err="1" smtClean="0">
                <a:latin typeface="Calibri" charset="0"/>
              </a:rPr>
              <a:t>сканаторов</a:t>
            </a:r>
            <a:r>
              <a:rPr lang="ru-RU" baseline="0" dirty="0" smtClean="0">
                <a:latin typeface="Calibri" charset="0"/>
              </a:rPr>
              <a:t>, неоднородность материала</a:t>
            </a:r>
          </a:p>
        </p:txBody>
      </p:sp>
      <p:sp>
        <p:nvSpPr>
          <p:cNvPr id="7578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65D3E2C7-BC2E-CC49-8EA7-152826B3C886}" type="slidenum">
              <a:rPr lang="en-US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680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dirty="0">
                <a:latin typeface="Calibri" charset="0"/>
              </a:rPr>
              <a:t>Одной из задач данного исследования является определение состава образующихся </a:t>
            </a:r>
            <a:r>
              <a:rPr lang="ru-RU" dirty="0" smtClean="0">
                <a:latin typeface="Calibri" charset="0"/>
              </a:rPr>
              <a:t>пленок</a:t>
            </a:r>
            <a:r>
              <a:rPr lang="ru-RU" dirty="0">
                <a:latin typeface="Calibri" charset="0"/>
              </a:rPr>
              <a:t>, </a:t>
            </a:r>
            <a:endParaRPr lang="ru-RU" dirty="0" smtClean="0">
              <a:latin typeface="Calibri" charset="0"/>
            </a:endParaRPr>
          </a:p>
          <a:p>
            <a:r>
              <a:rPr lang="ru-RU" dirty="0" smtClean="0">
                <a:latin typeface="Calibri" charset="0"/>
              </a:rPr>
              <a:t>Как</a:t>
            </a:r>
            <a:r>
              <a:rPr lang="ru-RU" baseline="0" dirty="0" smtClean="0">
                <a:latin typeface="Calibri" charset="0"/>
              </a:rPr>
              <a:t> уже было сказано </a:t>
            </a:r>
            <a:r>
              <a:rPr lang="ru-RU" dirty="0" smtClean="0">
                <a:latin typeface="Calibri" charset="0"/>
              </a:rPr>
              <a:t>в </a:t>
            </a:r>
            <a:r>
              <a:rPr lang="ru-RU" dirty="0">
                <a:latin typeface="Calibri" charset="0"/>
              </a:rPr>
              <a:t>имеющихся литературных данных </a:t>
            </a:r>
            <a:r>
              <a:rPr kumimoji="0" lang="ru-RU" dirty="0">
                <a:latin typeface="Arial" charset="0"/>
              </a:rPr>
              <a:t>есть существенные </a:t>
            </a:r>
            <a:r>
              <a:rPr kumimoji="0" lang="ru-RU" dirty="0" smtClean="0">
                <a:latin typeface="Arial" charset="0"/>
              </a:rPr>
              <a:t>расхождения </a:t>
            </a:r>
            <a:r>
              <a:rPr kumimoji="0" lang="ru-RU" dirty="0">
                <a:latin typeface="Arial" charset="0"/>
              </a:rPr>
              <a:t>при определении состава пленок, которые соответствуют одному и тому же цвету на определенном металле, вызванные, в основном, сложностью интерпретации результатов, полученных различными экспериментальными методами, такими как </a:t>
            </a:r>
            <a:r>
              <a:rPr kumimoji="0" lang="ru-RU" dirty="0" err="1">
                <a:latin typeface="Calibri" charset="0"/>
              </a:rPr>
              <a:t>энергодисперсионно</a:t>
            </a:r>
            <a:r>
              <a:rPr kumimoji="0" lang="ru-RU" dirty="0">
                <a:latin typeface="Calibri" charset="0"/>
              </a:rPr>
              <a:t>-рентгеновская спектроскопия, </a:t>
            </a:r>
            <a:r>
              <a:rPr kumimoji="0" lang="ru-RU" dirty="0" smtClean="0">
                <a:latin typeface="Calibri" charset="0"/>
              </a:rPr>
              <a:t>спектроскопия</a:t>
            </a:r>
            <a:r>
              <a:rPr kumimoji="0" lang="ru-RU" baseline="0" dirty="0" smtClean="0">
                <a:latin typeface="Calibri" charset="0"/>
              </a:rPr>
              <a:t> комбинационного рассеяния и др.</a:t>
            </a:r>
          </a:p>
          <a:p>
            <a:r>
              <a:rPr kumimoji="0" lang="ru-RU" baseline="0" dirty="0" smtClean="0">
                <a:latin typeface="Calibri" charset="0"/>
              </a:rPr>
              <a:t>В данной же работе было решено использовать теоретический подход </a:t>
            </a:r>
            <a:r>
              <a:rPr lang="ru-RU" dirty="0" smtClean="0">
                <a:latin typeface="Calibri" charset="0"/>
              </a:rPr>
              <a:t>определения состава</a:t>
            </a:r>
            <a:r>
              <a:rPr lang="ru-RU" baseline="0" dirty="0" smtClean="0">
                <a:latin typeface="Calibri" charset="0"/>
              </a:rPr>
              <a:t> полученных пленок, а именно метод химической термодинамики.</a:t>
            </a:r>
            <a:endParaRPr lang="ru-RU" dirty="0">
              <a:latin typeface="Calibri" charset="0"/>
            </a:endParaRPr>
          </a:p>
        </p:txBody>
      </p:sp>
      <p:sp>
        <p:nvSpPr>
          <p:cNvPr id="7680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38E5EE70-3981-9D41-9434-B98758EFAF55}" type="slidenum">
              <a:rPr lang="en-US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885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kumimoji="0" lang="ru-RU" dirty="0" smtClean="0">
                <a:latin typeface="Calibri" charset="0"/>
              </a:rPr>
              <a:t>Ключевым параметром метода ХТ является энергия Гиббса, по-другому свободная</a:t>
            </a:r>
            <a:r>
              <a:rPr kumimoji="0" lang="ru-RU" baseline="0" dirty="0" smtClean="0">
                <a:latin typeface="Calibri" charset="0"/>
              </a:rPr>
              <a:t> энергия этих реакций.</a:t>
            </a:r>
          </a:p>
          <a:p>
            <a:pPr eaLnBrk="1" hangingPunct="1">
              <a:spcBef>
                <a:spcPct val="0"/>
              </a:spcBef>
            </a:pPr>
            <a:r>
              <a:rPr kumimoji="0" lang="ru-RU" dirty="0" smtClean="0">
                <a:latin typeface="Calibri" charset="0"/>
              </a:rPr>
              <a:t>Чем меньше энергия Гиббса реакции, тем выше вероятность её протекания. </a:t>
            </a:r>
          </a:p>
          <a:p>
            <a:pPr eaLnBrk="1" hangingPunct="1">
              <a:spcBef>
                <a:spcPct val="0"/>
              </a:spcBef>
            </a:pPr>
            <a:r>
              <a:rPr kumimoji="0" lang="ru-RU" dirty="0" smtClean="0">
                <a:latin typeface="Calibri" charset="0"/>
              </a:rPr>
              <a:t>Для</a:t>
            </a:r>
            <a:r>
              <a:rPr kumimoji="0" lang="ru-RU" baseline="0" dirty="0" smtClean="0">
                <a:latin typeface="Calibri" charset="0"/>
              </a:rPr>
              <a:t> начала необходимо рассчитать энергию Гиббса для каждого реагента, входящего в систему, учитывая изменение энтальпии и энтропии реагентов при стандартных условиях, а также зависимость изобарной теплоемкости от температуры, </a:t>
            </a:r>
            <a:r>
              <a:rPr lang="ru-RU" sz="1200" dirty="0" smtClean="0">
                <a:solidFill>
                  <a:srgbClr val="000000"/>
                </a:solidFill>
                <a:latin typeface="Arial" charset="0"/>
              </a:rPr>
              <a:t>парциальное давления газов в смеси и мольную долю компонентов</a:t>
            </a:r>
            <a:r>
              <a:rPr lang="ru-RU" sz="1200" baseline="0" dirty="0" smtClean="0">
                <a:solidFill>
                  <a:srgbClr val="000000"/>
                </a:solidFill>
                <a:latin typeface="Arial" charset="0"/>
              </a:rPr>
              <a:t> металла</a:t>
            </a:r>
            <a:r>
              <a:rPr kumimoji="0" lang="ru-RU" sz="1200" baseline="0" dirty="0" smtClean="0">
                <a:solidFill>
                  <a:schemeClr val="tx1"/>
                </a:solidFill>
                <a:latin typeface="Calibri" charset="0"/>
              </a:rPr>
              <a:t>.</a:t>
            </a:r>
            <a:endParaRPr lang="ru-RU" dirty="0">
              <a:latin typeface="Calibri" charset="0"/>
            </a:endParaRPr>
          </a:p>
          <a:p>
            <a:pPr eaLnBrk="1" hangingPunct="1">
              <a:spcBef>
                <a:spcPct val="0"/>
              </a:spcBef>
            </a:pPr>
            <a:r>
              <a:rPr lang="ru-RU" dirty="0">
                <a:latin typeface="Calibri" charset="0"/>
              </a:rPr>
              <a:t>Затем сложить энергию Гиббса продуктов системы с учетом стехиометрических коэффициентов и вычесть из неё сумму энергий Гиббса для исходных компонентов с учетом стехиометрических коэффициентов. </a:t>
            </a:r>
          </a:p>
          <a:p>
            <a:pPr eaLnBrk="1" hangingPunct="1">
              <a:spcBef>
                <a:spcPct val="0"/>
              </a:spcBef>
            </a:pPr>
            <a:r>
              <a:rPr lang="ru-RU" dirty="0">
                <a:latin typeface="Arial" charset="0"/>
              </a:rPr>
              <a:t>Чтобы из большого количества </a:t>
            </a:r>
            <a:r>
              <a:rPr lang="ru-RU" dirty="0" smtClean="0">
                <a:latin typeface="Arial" charset="0"/>
              </a:rPr>
              <a:t>возможных реакций </a:t>
            </a:r>
            <a:r>
              <a:rPr lang="ru-RU" dirty="0">
                <a:latin typeface="Arial" charset="0"/>
              </a:rPr>
              <a:t>выбрать наиболее вероятные, необходимо сравнить значения энергий Гиббса этих реакций</a:t>
            </a:r>
            <a:endParaRPr lang="ru-RU" dirty="0">
              <a:latin typeface="Calibri" charset="0"/>
            </a:endParaRPr>
          </a:p>
          <a:p>
            <a:pPr eaLnBrk="1" hangingPunct="1">
              <a:spcBef>
                <a:spcPct val="0"/>
              </a:spcBef>
            </a:pPr>
            <a:r>
              <a:rPr lang="ru-RU" dirty="0">
                <a:latin typeface="Calibri" charset="0"/>
              </a:rPr>
              <a:t>Чем </a:t>
            </a:r>
            <a:r>
              <a:rPr lang="ru-RU" dirty="0" smtClean="0">
                <a:latin typeface="Calibri" charset="0"/>
              </a:rPr>
              <a:t>меньше </a:t>
            </a:r>
            <a:r>
              <a:rPr lang="ru-RU" dirty="0">
                <a:latin typeface="Calibri" charset="0"/>
              </a:rPr>
              <a:t>энергия Гиббса </a:t>
            </a:r>
            <a:r>
              <a:rPr lang="ru-RU" dirty="0" smtClean="0">
                <a:latin typeface="Calibri" charset="0"/>
              </a:rPr>
              <a:t>реакции, </a:t>
            </a:r>
            <a:r>
              <a:rPr lang="ru-RU" dirty="0">
                <a:latin typeface="Calibri" charset="0"/>
              </a:rPr>
              <a:t>тем выше вероятность её протекания.</a:t>
            </a:r>
          </a:p>
        </p:txBody>
      </p:sp>
      <p:sp>
        <p:nvSpPr>
          <p:cNvPr id="788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CAE57988-B007-AB47-8B2E-B10CD9859CC4}" type="slidenum">
              <a:rPr lang="ru-RU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284163" y="444500"/>
            <a:ext cx="8574087" cy="1468438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rIns="182880" bIns="365760" anchor="b">
            <a:normAutofit/>
          </a:bodyPr>
          <a:lstStyle/>
          <a:p>
            <a:pPr eaLnBrk="1" hangingPunct="1">
              <a:defRPr/>
            </a:pPr>
            <a:endParaRPr lang="ru-RU" sz="4200">
              <a:solidFill>
                <a:schemeClr val="bg1"/>
              </a:solidFill>
              <a:latin typeface="Corbel" charset="0"/>
            </a:endParaRPr>
          </a:p>
        </p:txBody>
      </p:sp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284163" y="1906588"/>
            <a:ext cx="8575675" cy="138112"/>
            <a:chOff x="284163" y="1759424"/>
            <a:chExt cx="8576373" cy="137411"/>
          </a:xfrm>
        </p:grpSpPr>
        <p:sp>
          <p:nvSpPr>
            <p:cNvPr id="6" name="Rectangle 8"/>
            <p:cNvSpPr/>
            <p:nvPr/>
          </p:nvSpPr>
          <p:spPr>
            <a:xfrm>
              <a:off x="284163" y="1759424"/>
              <a:ext cx="2743423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rgbClr val="FFFFFF"/>
                </a:solidFill>
                <a:ea typeface="Arial" charset="0"/>
                <a:cs typeface="Arial" charset="0"/>
              </a:endParaRPr>
            </a:p>
          </p:txBody>
        </p:sp>
        <p:sp>
          <p:nvSpPr>
            <p:cNvPr id="7" name="Rectangle 9"/>
            <p:cNvSpPr/>
            <p:nvPr/>
          </p:nvSpPr>
          <p:spPr>
            <a:xfrm>
              <a:off x="3025998" y="1759424"/>
              <a:ext cx="160033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rgbClr val="FFFFFF"/>
                </a:solidFill>
                <a:ea typeface="Arial" charset="0"/>
                <a:cs typeface="Arial" charset="0"/>
              </a:endParaRPr>
            </a:p>
          </p:txBody>
        </p:sp>
        <p:sp>
          <p:nvSpPr>
            <p:cNvPr id="8" name="Rectangle 10"/>
            <p:cNvSpPr/>
            <p:nvPr/>
          </p:nvSpPr>
          <p:spPr>
            <a:xfrm>
              <a:off x="4626328" y="1759424"/>
              <a:ext cx="4234208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rgbClr val="FFFFFF"/>
                </a:solidFill>
                <a:ea typeface="Arial" charset="0"/>
                <a:cs typeface="Arial" charset="0"/>
              </a:endParaRPr>
            </a:p>
          </p:txBody>
        </p:sp>
      </p:grp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8231188" y="444500"/>
            <a:ext cx="587375" cy="64611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>
              <a:defRPr/>
            </a:pPr>
            <a:r>
              <a:rPr lang="ru-RU" sz="3600" smtClean="0">
                <a:solidFill>
                  <a:schemeClr val="bg1"/>
                </a:solidFill>
                <a:sym typeface="Wingdings" charset="0"/>
              </a:rPr>
              <a:t></a:t>
            </a:r>
            <a:endParaRPr lang="ru-RU" sz="3600" smtClean="0">
              <a:solidFill>
                <a:schemeClr val="bg1"/>
              </a:solidFill>
            </a:endParaRPr>
          </a:p>
        </p:txBody>
      </p:sp>
      <p:sp>
        <p:nvSpPr>
          <p:cNvPr id="10" name="Rectangle 12"/>
          <p:cNvSpPr/>
          <p:nvPr/>
        </p:nvSpPr>
        <p:spPr>
          <a:xfrm>
            <a:off x="284163" y="6227763"/>
            <a:ext cx="8574087" cy="173037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1341" y="449005"/>
            <a:ext cx="7808976" cy="1088136"/>
          </a:xfrm>
          <a:noFill/>
        </p:spPr>
        <p:txBody>
          <a:bodyPr anchor="b"/>
          <a:lstStyle>
            <a:lvl1pPr marL="0" algn="l" defTabSz="914400" rtl="0" eaLnBrk="1" latinLnBrk="0" hangingPunct="1">
              <a:lnSpc>
                <a:spcPts val="4600"/>
              </a:lnSpc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6205" y="1532427"/>
            <a:ext cx="7754112" cy="484632"/>
          </a:xfrm>
        </p:spPr>
        <p:txBody>
          <a:bodyPr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2D421D8-D323-2E46-8B9F-E4D79E920F87}" type="datetime1">
              <a:rPr lang="en-US"/>
              <a:pPr/>
              <a:t>7/1/2014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ADE639-E353-134D-B159-BD22E701D07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98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284163" y="452438"/>
            <a:ext cx="8575675" cy="138112"/>
            <a:chOff x="284163" y="1577847"/>
            <a:chExt cx="8576373" cy="137411"/>
          </a:xfrm>
        </p:grpSpPr>
        <p:sp>
          <p:nvSpPr>
            <p:cNvPr id="6" name="Rectangle 8"/>
            <p:cNvSpPr/>
            <p:nvPr/>
          </p:nvSpPr>
          <p:spPr>
            <a:xfrm>
              <a:off x="284163" y="1577847"/>
              <a:ext cx="160033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rgbClr val="FFFFFF"/>
                </a:solidFill>
                <a:ea typeface="Arial" charset="0"/>
                <a:cs typeface="Arial" charset="0"/>
              </a:endParaRPr>
            </a:p>
          </p:txBody>
        </p:sp>
        <p:sp>
          <p:nvSpPr>
            <p:cNvPr id="7" name="Rectangle 9"/>
            <p:cNvSpPr/>
            <p:nvPr/>
          </p:nvSpPr>
          <p:spPr>
            <a:xfrm>
              <a:off x="1884493" y="1577847"/>
              <a:ext cx="2743423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rgbClr val="FFFFFF"/>
                </a:solidFill>
                <a:ea typeface="Arial" charset="0"/>
                <a:cs typeface="Arial" charset="0"/>
              </a:endParaRPr>
            </a:p>
          </p:txBody>
        </p:sp>
        <p:sp>
          <p:nvSpPr>
            <p:cNvPr id="8" name="Rectangle 10"/>
            <p:cNvSpPr/>
            <p:nvPr/>
          </p:nvSpPr>
          <p:spPr>
            <a:xfrm>
              <a:off x="4626328" y="1577847"/>
              <a:ext cx="4234208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rgbClr val="FFFFFF"/>
                </a:solidFill>
                <a:ea typeface="Arial" charset="0"/>
                <a:cs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941" y="1298762"/>
            <a:ext cx="4069080" cy="1162050"/>
          </a:xfrm>
          <a:noFill/>
        </p:spPr>
        <p:txBody>
          <a:bodyPr anchor="b">
            <a:noAutofit/>
          </a:bodyPr>
          <a:lstStyle>
            <a:lvl1pPr algn="ctr">
              <a:defRPr sz="3200" b="1">
                <a:solidFill>
                  <a:schemeClr val="accent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3567" y="914400"/>
            <a:ext cx="4069080" cy="52117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8941" y="2456329"/>
            <a:ext cx="4069080" cy="318247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9D2F4EB-F60D-5249-89A8-4C6A3E5B700B}" type="datetime1">
              <a:rPr lang="en-US"/>
              <a:pPr/>
              <a:t>7/1/2014</a:t>
            </a:fld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345C06-8E9F-F542-B444-FB51088F7FD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4978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284163" y="4802188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rIns="182880" bIns="365760" anchor="b">
            <a:normAutofit/>
          </a:bodyPr>
          <a:lstStyle/>
          <a:p>
            <a:pPr eaLnBrk="1" hangingPunct="1">
              <a:defRPr/>
            </a:pPr>
            <a:endParaRPr lang="ru-RU" sz="4200">
              <a:solidFill>
                <a:schemeClr val="bg1"/>
              </a:solidFill>
              <a:latin typeface="Corbel" charset="0"/>
            </a:endParaRPr>
          </a:p>
        </p:txBody>
      </p:sp>
      <p:grpSp>
        <p:nvGrpSpPr>
          <p:cNvPr id="6" name="Group 8"/>
          <p:cNvGrpSpPr>
            <a:grpSpLocks/>
          </p:cNvGrpSpPr>
          <p:nvPr/>
        </p:nvGrpSpPr>
        <p:grpSpPr bwMode="auto">
          <a:xfrm>
            <a:off x="284163" y="6262688"/>
            <a:ext cx="8575675" cy="138112"/>
            <a:chOff x="284163" y="1759424"/>
            <a:chExt cx="8576373" cy="137411"/>
          </a:xfrm>
        </p:grpSpPr>
        <p:sp>
          <p:nvSpPr>
            <p:cNvPr id="7" name="Rectangle 9"/>
            <p:cNvSpPr/>
            <p:nvPr/>
          </p:nvSpPr>
          <p:spPr>
            <a:xfrm>
              <a:off x="284163" y="1759424"/>
              <a:ext cx="2743423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rgbClr val="FFFFFF"/>
                </a:solidFill>
                <a:ea typeface="Arial" charset="0"/>
                <a:cs typeface="Arial" charset="0"/>
              </a:endParaRPr>
            </a:p>
          </p:txBody>
        </p:sp>
        <p:sp>
          <p:nvSpPr>
            <p:cNvPr id="8" name="Rectangle 10"/>
            <p:cNvSpPr/>
            <p:nvPr/>
          </p:nvSpPr>
          <p:spPr>
            <a:xfrm>
              <a:off x="3025998" y="1759424"/>
              <a:ext cx="160033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rgbClr val="FFFFFF"/>
                </a:solidFill>
                <a:ea typeface="Arial" charset="0"/>
                <a:cs typeface="Arial" charset="0"/>
              </a:endParaRPr>
            </a:p>
          </p:txBody>
        </p:sp>
        <p:sp>
          <p:nvSpPr>
            <p:cNvPr id="9" name="Rectangle 11"/>
            <p:cNvSpPr/>
            <p:nvPr/>
          </p:nvSpPr>
          <p:spPr>
            <a:xfrm>
              <a:off x="4626328" y="1759424"/>
              <a:ext cx="4234208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rgbClr val="FFFFFF"/>
                </a:solidFill>
                <a:ea typeface="Arial" charset="0"/>
                <a:cs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071" y="4800600"/>
            <a:ext cx="8360242" cy="566738"/>
          </a:xfrm>
          <a:noFill/>
        </p:spPr>
        <p:txBody>
          <a:bodyPr anchor="b"/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4163" y="457199"/>
            <a:ext cx="8577072" cy="4352544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Чтобы добавить рисунок, перетащите его на заполнитель или щелкните значок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099" y="5367338"/>
            <a:ext cx="8304213" cy="80486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031B5A7-9928-1645-8371-A918FAD19DB4}" type="datetime1">
              <a:rPr lang="en-US"/>
              <a:pPr/>
              <a:t>7/1/2014</a:t>
            </a:fld>
            <a:endParaRPr lang="en-US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47ABA7-5484-B04F-852A-44CCA18B3DF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627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 (другой вариан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284163" y="4279900"/>
            <a:ext cx="8575675" cy="138113"/>
            <a:chOff x="284163" y="1759424"/>
            <a:chExt cx="8576373" cy="137411"/>
          </a:xfrm>
        </p:grpSpPr>
        <p:sp>
          <p:nvSpPr>
            <p:cNvPr id="6" name="Rectangle 9"/>
            <p:cNvSpPr/>
            <p:nvPr/>
          </p:nvSpPr>
          <p:spPr>
            <a:xfrm>
              <a:off x="284163" y="1759424"/>
              <a:ext cx="2743423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rgbClr val="FFFFFF"/>
                </a:solidFill>
                <a:ea typeface="Arial" charset="0"/>
                <a:cs typeface="Arial" charset="0"/>
              </a:endParaRPr>
            </a:p>
          </p:txBody>
        </p:sp>
        <p:sp>
          <p:nvSpPr>
            <p:cNvPr id="7" name="Rectangle 10"/>
            <p:cNvSpPr/>
            <p:nvPr/>
          </p:nvSpPr>
          <p:spPr>
            <a:xfrm>
              <a:off x="3025998" y="1759424"/>
              <a:ext cx="160033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rgbClr val="FFFFFF"/>
                </a:solidFill>
                <a:ea typeface="Arial" charset="0"/>
                <a:cs typeface="Arial" charset="0"/>
              </a:endParaRPr>
            </a:p>
          </p:txBody>
        </p:sp>
        <p:sp>
          <p:nvSpPr>
            <p:cNvPr id="8" name="Rectangle 11"/>
            <p:cNvSpPr/>
            <p:nvPr/>
          </p:nvSpPr>
          <p:spPr>
            <a:xfrm>
              <a:off x="4626328" y="1759424"/>
              <a:ext cx="4234208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rgbClr val="FFFFFF"/>
                </a:solidFill>
                <a:ea typeface="Arial" charset="0"/>
                <a:cs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071" y="4778189"/>
            <a:ext cx="8360242" cy="566738"/>
          </a:xfrm>
          <a:noFill/>
        </p:spPr>
        <p:txBody>
          <a:bodyPr anchor="b"/>
          <a:lstStyle>
            <a:lvl1pPr algn="l">
              <a:defRPr sz="2800" b="0">
                <a:solidFill>
                  <a:schemeClr val="accent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4163" y="457200"/>
            <a:ext cx="8577072" cy="3822192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Чтобы добавить рисунок, перетащите его на заполнитель или щелкните значок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099" y="5344927"/>
            <a:ext cx="8304213" cy="804862"/>
          </a:xfrm>
          <a:noFill/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05555AC-9762-E74B-994D-EBB67B0D674D}" type="datetime1">
              <a:rPr lang="en-US"/>
              <a:pPr/>
              <a:t>7/1/2014</a:t>
            </a:fld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AB0DC6-3073-4E4A-9607-89B30596B20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906556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ъект, рисун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1"/>
          <p:cNvSpPr/>
          <p:nvPr/>
        </p:nvSpPr>
        <p:spPr>
          <a:xfrm>
            <a:off x="284163" y="4267200"/>
            <a:ext cx="2743200" cy="2120900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rIns="182880" bIns="365760" anchor="b">
            <a:normAutofit/>
          </a:bodyPr>
          <a:lstStyle/>
          <a:p>
            <a:pPr eaLnBrk="1" hangingPunct="1">
              <a:defRPr/>
            </a:pPr>
            <a:endParaRPr lang="ru-RU" sz="4200">
              <a:solidFill>
                <a:schemeClr val="bg1"/>
              </a:solidFill>
              <a:latin typeface="Corbel" charset="0"/>
            </a:endParaRPr>
          </a:p>
        </p:txBody>
      </p:sp>
      <p:grpSp>
        <p:nvGrpSpPr>
          <p:cNvPr id="7" name="Group 14"/>
          <p:cNvGrpSpPr>
            <a:grpSpLocks/>
          </p:cNvGrpSpPr>
          <p:nvPr/>
        </p:nvGrpSpPr>
        <p:grpSpPr bwMode="auto">
          <a:xfrm>
            <a:off x="284163" y="461963"/>
            <a:ext cx="8575675" cy="136525"/>
            <a:chOff x="284163" y="1759424"/>
            <a:chExt cx="8576373" cy="137411"/>
          </a:xfrm>
        </p:grpSpPr>
        <p:sp>
          <p:nvSpPr>
            <p:cNvPr id="8" name="Rectangle 15"/>
            <p:cNvSpPr/>
            <p:nvPr/>
          </p:nvSpPr>
          <p:spPr>
            <a:xfrm>
              <a:off x="284163" y="1759424"/>
              <a:ext cx="2743423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rgbClr val="FFFFFF"/>
                </a:solidFill>
                <a:ea typeface="Arial" charset="0"/>
                <a:cs typeface="Arial" charset="0"/>
              </a:endParaRPr>
            </a:p>
          </p:txBody>
        </p:sp>
        <p:sp>
          <p:nvSpPr>
            <p:cNvPr id="9" name="Rectangle 16"/>
            <p:cNvSpPr/>
            <p:nvPr/>
          </p:nvSpPr>
          <p:spPr>
            <a:xfrm>
              <a:off x="3025998" y="1759424"/>
              <a:ext cx="160033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rgbClr val="FFFFFF"/>
                </a:solidFill>
                <a:ea typeface="Arial" charset="0"/>
                <a:cs typeface="Arial" charset="0"/>
              </a:endParaRPr>
            </a:p>
          </p:txBody>
        </p:sp>
        <p:sp>
          <p:nvSpPr>
            <p:cNvPr id="10" name="Rectangle 17"/>
            <p:cNvSpPr/>
            <p:nvPr/>
          </p:nvSpPr>
          <p:spPr>
            <a:xfrm>
              <a:off x="4626328" y="1759424"/>
              <a:ext cx="4234208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rgbClr val="FFFFFF"/>
                </a:solidFill>
                <a:ea typeface="Arial" charset="0"/>
                <a:cs typeface="Arial" charset="0"/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0" y="914400"/>
            <a:ext cx="5195047" cy="52117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101" y="4953001"/>
            <a:ext cx="2472017" cy="1246094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764" y="4419600"/>
            <a:ext cx="2475395" cy="510988"/>
          </a:xfrm>
          <a:noFill/>
        </p:spPr>
        <p:txBody>
          <a:bodyPr anchor="b"/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284164" y="594360"/>
            <a:ext cx="2743200" cy="3675888"/>
          </a:xfr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ru-RU" noProof="0" smtClean="0"/>
              <a:t>Чтобы добавить рисунок, перетащите его на заполнитель или щелкните значок</a:t>
            </a:r>
            <a:endParaRPr noProof="0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1AFA4635-6B4F-D643-8542-70FA988FF9D7}" type="datetime1">
              <a:rPr lang="en-US"/>
              <a:pPr/>
              <a:t>7/1/2014</a:t>
            </a:fld>
            <a:endParaRPr lang="en-US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329A55D8-E435-D54B-B96F-01448196FCF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183626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3 рисунк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3021013" y="4802188"/>
            <a:ext cx="583723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rIns="182880" bIns="365760" anchor="b">
            <a:normAutofit/>
          </a:bodyPr>
          <a:lstStyle/>
          <a:p>
            <a:pPr eaLnBrk="1" hangingPunct="1">
              <a:defRPr/>
            </a:pPr>
            <a:endParaRPr lang="ru-RU" sz="4200">
              <a:solidFill>
                <a:schemeClr val="bg1"/>
              </a:solidFill>
              <a:latin typeface="Corbel" charset="0"/>
            </a:endParaRPr>
          </a:p>
        </p:txBody>
      </p:sp>
      <p:grpSp>
        <p:nvGrpSpPr>
          <p:cNvPr id="8" name="Group 8"/>
          <p:cNvGrpSpPr>
            <a:grpSpLocks/>
          </p:cNvGrpSpPr>
          <p:nvPr/>
        </p:nvGrpSpPr>
        <p:grpSpPr bwMode="auto">
          <a:xfrm>
            <a:off x="284163" y="6262688"/>
            <a:ext cx="8575675" cy="138112"/>
            <a:chOff x="284163" y="1759424"/>
            <a:chExt cx="8576373" cy="137411"/>
          </a:xfrm>
        </p:grpSpPr>
        <p:sp>
          <p:nvSpPr>
            <p:cNvPr id="9" name="Rectangle 9"/>
            <p:cNvSpPr/>
            <p:nvPr/>
          </p:nvSpPr>
          <p:spPr>
            <a:xfrm>
              <a:off x="284163" y="1759424"/>
              <a:ext cx="2743423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rgbClr val="FFFFFF"/>
                </a:solidFill>
                <a:ea typeface="Arial" charset="0"/>
                <a:cs typeface="Arial" charset="0"/>
              </a:endParaRPr>
            </a:p>
          </p:txBody>
        </p:sp>
        <p:sp>
          <p:nvSpPr>
            <p:cNvPr id="10" name="Rectangle 10"/>
            <p:cNvSpPr/>
            <p:nvPr/>
          </p:nvSpPr>
          <p:spPr>
            <a:xfrm>
              <a:off x="3025998" y="1759424"/>
              <a:ext cx="160033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rgbClr val="FFFFFF"/>
                </a:solidFill>
                <a:ea typeface="Arial" charset="0"/>
                <a:cs typeface="Arial" charset="0"/>
              </a:endParaRPr>
            </a:p>
          </p:txBody>
        </p:sp>
        <p:sp>
          <p:nvSpPr>
            <p:cNvPr id="11" name="Rectangle 11"/>
            <p:cNvSpPr/>
            <p:nvPr/>
          </p:nvSpPr>
          <p:spPr>
            <a:xfrm>
              <a:off x="4626328" y="1759424"/>
              <a:ext cx="4234208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rgbClr val="FFFFFF"/>
                </a:solidFill>
                <a:ea typeface="Arial" charset="0"/>
                <a:cs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1661" y="4800600"/>
            <a:ext cx="5691651" cy="566738"/>
          </a:xfrm>
          <a:noFill/>
        </p:spPr>
        <p:txBody>
          <a:bodyPr anchor="b"/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21014" y="457199"/>
            <a:ext cx="5833872" cy="4352544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Чтобы добавить рисунок, перетащите его на заполнитель или щелкните значок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69805" y="5367338"/>
            <a:ext cx="5653507" cy="80486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idx="13"/>
          </p:nvPr>
        </p:nvSpPr>
        <p:spPr>
          <a:xfrm>
            <a:off x="284164" y="457200"/>
            <a:ext cx="2736850" cy="2907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Чтобы добавить рисунок, перетащите его на заполнитель или щелкните значок</a:t>
            </a:r>
            <a:endParaRPr noProof="0"/>
          </a:p>
        </p:txBody>
      </p:sp>
      <p:sp>
        <p:nvSpPr>
          <p:cNvPr id="14" name="Picture Placeholder 2"/>
          <p:cNvSpPr>
            <a:spLocks noGrp="1"/>
          </p:cNvSpPr>
          <p:nvPr>
            <p:ph type="pic" idx="14"/>
          </p:nvPr>
        </p:nvSpPr>
        <p:spPr>
          <a:xfrm>
            <a:off x="284164" y="3364992"/>
            <a:ext cx="2736850" cy="289864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Чтобы добавить рисунок, перетащите его на заполнитель или щелкните значок</a:t>
            </a:r>
            <a:endParaRPr noProof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fld id="{47BDA9D2-7F37-CC43-A8C6-A7ECEFFA33DD}" type="datetime1">
              <a:rPr lang="en-US"/>
              <a:pPr/>
              <a:t>7/1/2014</a:t>
            </a:fld>
            <a:endParaRPr lang="en-US"/>
          </a:p>
        </p:txBody>
      </p:sp>
      <p:sp>
        <p:nvSpPr>
          <p:cNvPr id="15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7BBD0AE7-AF9E-964D-B6BD-09F517B4496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575054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284163" y="455613"/>
            <a:ext cx="8574087" cy="1133475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284163" y="1577975"/>
            <a:ext cx="8575675" cy="136525"/>
            <a:chOff x="284163" y="1577847"/>
            <a:chExt cx="8576373" cy="137411"/>
          </a:xfrm>
        </p:grpSpPr>
        <p:sp>
          <p:nvSpPr>
            <p:cNvPr id="6" name="Rectangle 8"/>
            <p:cNvSpPr/>
            <p:nvPr/>
          </p:nvSpPr>
          <p:spPr>
            <a:xfrm>
              <a:off x="284163" y="1577847"/>
              <a:ext cx="160033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rgbClr val="FFFFFF"/>
                </a:solidFill>
                <a:ea typeface="Arial" charset="0"/>
                <a:cs typeface="Arial" charset="0"/>
              </a:endParaRPr>
            </a:p>
          </p:txBody>
        </p:sp>
        <p:sp>
          <p:nvSpPr>
            <p:cNvPr id="7" name="Rectangle 9"/>
            <p:cNvSpPr/>
            <p:nvPr/>
          </p:nvSpPr>
          <p:spPr>
            <a:xfrm>
              <a:off x="1884493" y="1577847"/>
              <a:ext cx="2743423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rgbClr val="FFFFFF"/>
                </a:solidFill>
                <a:ea typeface="Arial" charset="0"/>
                <a:cs typeface="Arial" charset="0"/>
              </a:endParaRPr>
            </a:p>
          </p:txBody>
        </p:sp>
        <p:sp>
          <p:nvSpPr>
            <p:cNvPr id="8" name="Rectangle 10"/>
            <p:cNvSpPr/>
            <p:nvPr/>
          </p:nvSpPr>
          <p:spPr>
            <a:xfrm>
              <a:off x="4626328" y="1577847"/>
              <a:ext cx="4234208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rgbClr val="FFFFFF"/>
                </a:solidFill>
                <a:ea typeface="Arial" charset="0"/>
                <a:cs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4163" y="2133600"/>
            <a:ext cx="8574087" cy="40132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68CC07D-125B-D147-BAF0-A2D58338F9D4}" type="datetime1">
              <a:rPr lang="en-US"/>
              <a:pPr/>
              <a:t>7/1/2014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A6C59F-19BE-BF4B-B88F-A6ED6525CE2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929926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 rot="5400000">
            <a:off x="5314156" y="2856707"/>
            <a:ext cx="5934075" cy="1135062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grpSp>
        <p:nvGrpSpPr>
          <p:cNvPr id="5" name="Group 7"/>
          <p:cNvGrpSpPr>
            <a:grpSpLocks/>
          </p:cNvGrpSpPr>
          <p:nvPr/>
        </p:nvGrpSpPr>
        <p:grpSpPr bwMode="auto">
          <a:xfrm rot="5400000">
            <a:off x="4658519" y="3355181"/>
            <a:ext cx="5934075" cy="138113"/>
            <a:chOff x="284163" y="1577847"/>
            <a:chExt cx="8576373" cy="137411"/>
          </a:xfrm>
        </p:grpSpPr>
        <p:sp>
          <p:nvSpPr>
            <p:cNvPr id="6" name="Rectangle 8"/>
            <p:cNvSpPr/>
            <p:nvPr/>
          </p:nvSpPr>
          <p:spPr>
            <a:xfrm>
              <a:off x="238275" y="1609435"/>
              <a:ext cx="159918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rgbClr val="FFFFFF"/>
                </a:solidFill>
                <a:ea typeface="Arial" charset="0"/>
                <a:cs typeface="Arial" charset="0"/>
              </a:endParaRPr>
            </a:p>
          </p:txBody>
        </p:sp>
        <p:sp>
          <p:nvSpPr>
            <p:cNvPr id="7" name="Rectangle 9"/>
            <p:cNvSpPr/>
            <p:nvPr/>
          </p:nvSpPr>
          <p:spPr>
            <a:xfrm>
              <a:off x="1839749" y="1609436"/>
              <a:ext cx="2741779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rgbClr val="FFFFFF"/>
                </a:solidFill>
                <a:ea typeface="Arial" charset="0"/>
                <a:cs typeface="Arial" charset="0"/>
              </a:endParaRPr>
            </a:p>
          </p:txBody>
        </p:sp>
        <p:sp>
          <p:nvSpPr>
            <p:cNvPr id="8" name="Rectangle 10"/>
            <p:cNvSpPr/>
            <p:nvPr/>
          </p:nvSpPr>
          <p:spPr>
            <a:xfrm>
              <a:off x="4581528" y="1609436"/>
              <a:ext cx="4233121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rgbClr val="FFFFFF"/>
                </a:solidFill>
                <a:ea typeface="Arial" charset="0"/>
                <a:cs typeface="Arial" charset="0"/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95124" y="473075"/>
            <a:ext cx="969264" cy="5921375"/>
          </a:xfrm>
        </p:spPr>
        <p:txBody>
          <a:bodyPr vert="eaVert"/>
          <a:lstStyle>
            <a:lvl1pPr algn="l">
              <a:defRPr sz="34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4163" y="457200"/>
            <a:ext cx="6497637" cy="5937250"/>
          </a:xfrm>
        </p:spPr>
        <p:txBody>
          <a:bodyPr vert="eaVert"/>
          <a:lstStyle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587FC5D-0C7B-AC47-8C40-6B9648DBC68F}" type="datetime1">
              <a:rPr lang="en-US"/>
              <a:pPr/>
              <a:t>7/1/2014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3E9DD9-3F3F-7647-B505-14966C1B3F0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69522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284163" y="455613"/>
            <a:ext cx="8574087" cy="1133475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284163" y="1577975"/>
            <a:ext cx="8575675" cy="136525"/>
            <a:chOff x="284163" y="1577847"/>
            <a:chExt cx="8576373" cy="137411"/>
          </a:xfrm>
        </p:grpSpPr>
        <p:sp>
          <p:nvSpPr>
            <p:cNvPr id="6" name="Rectangle 8"/>
            <p:cNvSpPr/>
            <p:nvPr/>
          </p:nvSpPr>
          <p:spPr>
            <a:xfrm>
              <a:off x="284163" y="1577847"/>
              <a:ext cx="160033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rgbClr val="FFFFFF"/>
                </a:solidFill>
                <a:ea typeface="Arial" charset="0"/>
                <a:cs typeface="Arial" charset="0"/>
              </a:endParaRPr>
            </a:p>
          </p:txBody>
        </p:sp>
        <p:sp>
          <p:nvSpPr>
            <p:cNvPr id="7" name="Rectangle 9"/>
            <p:cNvSpPr/>
            <p:nvPr/>
          </p:nvSpPr>
          <p:spPr>
            <a:xfrm>
              <a:off x="1884493" y="1577847"/>
              <a:ext cx="2743423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rgbClr val="FFFFFF"/>
                </a:solidFill>
                <a:ea typeface="Arial" charset="0"/>
                <a:cs typeface="Arial" charset="0"/>
              </a:endParaRPr>
            </a:p>
          </p:txBody>
        </p:sp>
        <p:sp>
          <p:nvSpPr>
            <p:cNvPr id="8" name="Rectangle 10"/>
            <p:cNvSpPr/>
            <p:nvPr/>
          </p:nvSpPr>
          <p:spPr>
            <a:xfrm>
              <a:off x="4626328" y="1577847"/>
              <a:ext cx="4234208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rgbClr val="FFFFFF"/>
                </a:solidFill>
                <a:ea typeface="Arial" charset="0"/>
                <a:cs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6F1F8D3-714E-9047-BCB7-EA410FBC50C2}" type="datetime1">
              <a:rPr lang="en-US"/>
              <a:pPr/>
              <a:t>7/1/2014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F05828-CA27-4345-933E-8D6E88BBDB2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283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7"/>
          <p:cNvSpPr/>
          <p:nvPr/>
        </p:nvSpPr>
        <p:spPr>
          <a:xfrm>
            <a:off x="284163" y="444500"/>
            <a:ext cx="8574087" cy="1468438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rIns="182880" bIns="365760" anchor="b">
            <a:normAutofit/>
          </a:bodyPr>
          <a:lstStyle/>
          <a:p>
            <a:pPr eaLnBrk="1" hangingPunct="1">
              <a:defRPr/>
            </a:pPr>
            <a:endParaRPr lang="ru-RU" sz="4200">
              <a:solidFill>
                <a:schemeClr val="bg1"/>
              </a:solidFill>
              <a:latin typeface="Corbel" charset="0"/>
            </a:endParaRPr>
          </a:p>
        </p:txBody>
      </p:sp>
      <p:grpSp>
        <p:nvGrpSpPr>
          <p:cNvPr id="6" name="Group 16"/>
          <p:cNvGrpSpPr>
            <a:grpSpLocks/>
          </p:cNvGrpSpPr>
          <p:nvPr/>
        </p:nvGrpSpPr>
        <p:grpSpPr bwMode="auto">
          <a:xfrm>
            <a:off x="284163" y="1906588"/>
            <a:ext cx="8575675" cy="138112"/>
            <a:chOff x="284163" y="1759424"/>
            <a:chExt cx="8576373" cy="137411"/>
          </a:xfrm>
        </p:grpSpPr>
        <p:sp>
          <p:nvSpPr>
            <p:cNvPr id="7" name="Rectangle 10"/>
            <p:cNvSpPr/>
            <p:nvPr/>
          </p:nvSpPr>
          <p:spPr>
            <a:xfrm>
              <a:off x="284163" y="1759424"/>
              <a:ext cx="2743423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rgbClr val="FFFFFF"/>
                </a:solidFill>
                <a:ea typeface="Arial" charset="0"/>
                <a:cs typeface="Arial" charset="0"/>
              </a:endParaRPr>
            </a:p>
          </p:txBody>
        </p:sp>
        <p:sp>
          <p:nvSpPr>
            <p:cNvPr id="9" name="Rectangle 11"/>
            <p:cNvSpPr/>
            <p:nvPr/>
          </p:nvSpPr>
          <p:spPr>
            <a:xfrm>
              <a:off x="3025998" y="1759424"/>
              <a:ext cx="160033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rgbClr val="FFFFFF"/>
                </a:solidFill>
                <a:ea typeface="Arial" charset="0"/>
                <a:cs typeface="Arial" charset="0"/>
              </a:endParaRPr>
            </a:p>
          </p:txBody>
        </p:sp>
        <p:sp>
          <p:nvSpPr>
            <p:cNvPr id="10" name="Rectangle 12"/>
            <p:cNvSpPr/>
            <p:nvPr/>
          </p:nvSpPr>
          <p:spPr>
            <a:xfrm>
              <a:off x="4626328" y="1759424"/>
              <a:ext cx="4234208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rgbClr val="FFFFFF"/>
                </a:solidFill>
                <a:ea typeface="Arial" charset="0"/>
                <a:cs typeface="Arial" charset="0"/>
              </a:endParaRPr>
            </a:p>
          </p:txBody>
        </p:sp>
      </p:grp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8231188" y="444500"/>
            <a:ext cx="587375" cy="64611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>
              <a:defRPr/>
            </a:pPr>
            <a:r>
              <a:rPr lang="ru-RU" sz="3600" smtClean="0">
                <a:solidFill>
                  <a:schemeClr val="bg1"/>
                </a:solidFill>
                <a:sym typeface="Wingdings" charset="0"/>
              </a:rPr>
              <a:t></a:t>
            </a:r>
            <a:endParaRPr lang="ru-RU" sz="3600" smtClean="0">
              <a:solidFill>
                <a:schemeClr val="bg1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84162" y="2017058"/>
            <a:ext cx="8574087" cy="4377391"/>
          </a:xfr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ru-RU" noProof="0" smtClean="0"/>
              <a:t>Чтобы добавить рисунок, перетащите его на заполнитель или щелкните значок</a:t>
            </a:r>
            <a:endParaRPr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2420" y="1532965"/>
            <a:ext cx="7754284" cy="48409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8633" y="444728"/>
            <a:ext cx="7810967" cy="1088237"/>
          </a:xfrm>
          <a:noFill/>
        </p:spPr>
        <p:txBody>
          <a:bodyPr anchor="b"/>
          <a:lstStyle>
            <a:lvl1pPr algn="l">
              <a:lnSpc>
                <a:spcPts val="4600"/>
              </a:lnSpc>
              <a:defRPr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0036D10C-B445-A54B-846F-31E2B395F8F5}" type="datetime1">
              <a:rPr lang="en-US"/>
              <a:pPr/>
              <a:t>7/1/2014</a:t>
            </a:fld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138806C4-D582-8F41-83FE-F2A355117B6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604726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284163" y="4802188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rIns="182880" bIns="365760" anchor="b">
            <a:normAutofit/>
          </a:bodyPr>
          <a:lstStyle/>
          <a:p>
            <a:pPr eaLnBrk="1" hangingPunct="1">
              <a:defRPr/>
            </a:pPr>
            <a:endParaRPr lang="ru-RU" sz="4200">
              <a:solidFill>
                <a:schemeClr val="bg1"/>
              </a:solidFill>
              <a:latin typeface="Corbel" charset="0"/>
            </a:endParaRPr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284163" y="6262688"/>
            <a:ext cx="8575675" cy="138112"/>
            <a:chOff x="284163" y="1759424"/>
            <a:chExt cx="8576373" cy="137411"/>
          </a:xfrm>
        </p:grpSpPr>
        <p:sp>
          <p:nvSpPr>
            <p:cNvPr id="6" name="Rectangle 9"/>
            <p:cNvSpPr/>
            <p:nvPr/>
          </p:nvSpPr>
          <p:spPr>
            <a:xfrm>
              <a:off x="284163" y="1759424"/>
              <a:ext cx="2743423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rgbClr val="FFFFFF"/>
                </a:solidFill>
                <a:ea typeface="Arial" charset="0"/>
                <a:cs typeface="Arial" charset="0"/>
              </a:endParaRPr>
            </a:p>
          </p:txBody>
        </p:sp>
        <p:sp>
          <p:nvSpPr>
            <p:cNvPr id="7" name="Rectangle 10"/>
            <p:cNvSpPr/>
            <p:nvPr/>
          </p:nvSpPr>
          <p:spPr>
            <a:xfrm>
              <a:off x="3025998" y="1759424"/>
              <a:ext cx="160033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rgbClr val="FFFFFF"/>
                </a:solidFill>
                <a:ea typeface="Arial" charset="0"/>
                <a:cs typeface="Arial" charset="0"/>
              </a:endParaRPr>
            </a:p>
          </p:txBody>
        </p:sp>
        <p:sp>
          <p:nvSpPr>
            <p:cNvPr id="8" name="Rectangle 11"/>
            <p:cNvSpPr/>
            <p:nvPr/>
          </p:nvSpPr>
          <p:spPr>
            <a:xfrm>
              <a:off x="4626328" y="1759424"/>
              <a:ext cx="4234208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rgbClr val="FFFFFF"/>
                </a:solidFill>
                <a:ea typeface="Arial" charset="0"/>
                <a:cs typeface="Arial" charset="0"/>
              </a:endParaRPr>
            </a:p>
          </p:txBody>
        </p:sp>
      </p:grp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8231188" y="4802188"/>
            <a:ext cx="587375" cy="646112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>
              <a:defRPr/>
            </a:pPr>
            <a:r>
              <a:rPr lang="ru-RU" sz="3600" smtClean="0">
                <a:solidFill>
                  <a:schemeClr val="bg1"/>
                </a:solidFill>
                <a:sym typeface="Wingdings" charset="0"/>
              </a:rPr>
              <a:t></a:t>
            </a:r>
            <a:endParaRPr lang="ru-RU" sz="3600" smtClean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4814125"/>
            <a:ext cx="7772400" cy="1051560"/>
          </a:xfrm>
          <a:noFill/>
        </p:spPr>
        <p:txBody>
          <a:bodyPr anchor="b"/>
          <a:lstStyle>
            <a:lvl1pPr algn="l" defTabSz="914400" rtl="0" eaLnBrk="1" latinLnBrk="0" hangingPunct="1">
              <a:spcBef>
                <a:spcPct val="0"/>
              </a:spcBef>
              <a:buNone/>
              <a:defRPr sz="42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5488" y="5861304"/>
            <a:ext cx="7735824" cy="402336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C945C6-50FB-9242-91D2-B96CD9F8CAB1}" type="datetime1">
              <a:rPr lang="en-US"/>
              <a:pPr/>
              <a:t>7/1/2014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7966D9-A170-DB41-9245-517D71D1F6E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845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аздел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/>
          <p:nvPr/>
        </p:nvSpPr>
        <p:spPr>
          <a:xfrm>
            <a:off x="284163" y="4802188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rIns="182880" bIns="365760" anchor="b">
            <a:normAutofit/>
          </a:bodyPr>
          <a:lstStyle/>
          <a:p>
            <a:pPr eaLnBrk="1" hangingPunct="1">
              <a:defRPr/>
            </a:pPr>
            <a:endParaRPr lang="ru-RU" sz="4200">
              <a:solidFill>
                <a:schemeClr val="bg1"/>
              </a:solidFill>
              <a:latin typeface="Corbel" charset="0"/>
            </a:endParaRPr>
          </a:p>
        </p:txBody>
      </p:sp>
      <p:grpSp>
        <p:nvGrpSpPr>
          <p:cNvPr id="6" name="Group 7"/>
          <p:cNvGrpSpPr>
            <a:grpSpLocks/>
          </p:cNvGrpSpPr>
          <p:nvPr/>
        </p:nvGrpSpPr>
        <p:grpSpPr bwMode="auto">
          <a:xfrm>
            <a:off x="284163" y="6262688"/>
            <a:ext cx="8575675" cy="138112"/>
            <a:chOff x="284163" y="1759424"/>
            <a:chExt cx="8576373" cy="137411"/>
          </a:xfrm>
        </p:grpSpPr>
        <p:sp>
          <p:nvSpPr>
            <p:cNvPr id="7" name="Rectangle 8"/>
            <p:cNvSpPr/>
            <p:nvPr/>
          </p:nvSpPr>
          <p:spPr>
            <a:xfrm>
              <a:off x="284163" y="1759424"/>
              <a:ext cx="2743423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rgbClr val="FFFFFF"/>
                </a:solidFill>
                <a:ea typeface="Arial" charset="0"/>
                <a:cs typeface="Arial" charset="0"/>
              </a:endParaRPr>
            </a:p>
          </p:txBody>
        </p:sp>
        <p:sp>
          <p:nvSpPr>
            <p:cNvPr id="8" name="Rectangle 9"/>
            <p:cNvSpPr/>
            <p:nvPr/>
          </p:nvSpPr>
          <p:spPr>
            <a:xfrm>
              <a:off x="3025998" y="1759424"/>
              <a:ext cx="160033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rgbClr val="FFFFFF"/>
                </a:solidFill>
                <a:ea typeface="Arial" charset="0"/>
                <a:cs typeface="Arial" charset="0"/>
              </a:endParaRPr>
            </a:p>
          </p:txBody>
        </p:sp>
        <p:sp>
          <p:nvSpPr>
            <p:cNvPr id="9" name="Rectangle 10"/>
            <p:cNvSpPr/>
            <p:nvPr/>
          </p:nvSpPr>
          <p:spPr>
            <a:xfrm>
              <a:off x="4626328" y="1759424"/>
              <a:ext cx="4234208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rgbClr val="FFFFFF"/>
                </a:solidFill>
                <a:ea typeface="Arial" charset="0"/>
                <a:cs typeface="Arial" charset="0"/>
              </a:endParaRPr>
            </a:p>
          </p:txBody>
        </p:sp>
      </p:grp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8231188" y="4802188"/>
            <a:ext cx="587375" cy="646112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>
              <a:defRPr/>
            </a:pPr>
            <a:r>
              <a:rPr lang="ru-RU" sz="3600" smtClean="0">
                <a:solidFill>
                  <a:schemeClr val="bg1"/>
                </a:solidFill>
                <a:sym typeface="Wingdings" charset="0"/>
              </a:rPr>
              <a:t></a:t>
            </a:r>
            <a:endParaRPr lang="ru-RU" sz="3600" smtClean="0">
              <a:solidFill>
                <a:schemeClr val="bg1"/>
              </a:solidFill>
            </a:endParaRPr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84162" y="443754"/>
            <a:ext cx="8574087" cy="4370293"/>
          </a:xfr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ru-RU" noProof="0" smtClean="0"/>
              <a:t>Чтобы добавить рисунок, перетащите его на заполнитель или щелкните значок</a:t>
            </a:r>
            <a:endParaRPr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306" y="4814047"/>
            <a:ext cx="7772400" cy="1048871"/>
          </a:xfrm>
          <a:noFill/>
        </p:spPr>
        <p:txBody>
          <a:bodyPr anchor="b"/>
          <a:lstStyle>
            <a:lvl1pPr algn="l">
              <a:defRPr sz="4200" b="0" i="0" cap="none" baseline="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0647" y="5862918"/>
            <a:ext cx="7732059" cy="403412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6522A485-3028-F64F-A6EE-B95456929371}" type="datetime1">
              <a:rPr lang="en-US"/>
              <a:pPr/>
              <a:t>7/1/2014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C5CFFF0A-9254-6A44-BC95-5D0920B13D9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654275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284163" y="455613"/>
            <a:ext cx="8574087" cy="1133475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grpSp>
        <p:nvGrpSpPr>
          <p:cNvPr id="6" name="Group 8"/>
          <p:cNvGrpSpPr>
            <a:grpSpLocks/>
          </p:cNvGrpSpPr>
          <p:nvPr/>
        </p:nvGrpSpPr>
        <p:grpSpPr bwMode="auto">
          <a:xfrm>
            <a:off x="284163" y="1577975"/>
            <a:ext cx="8575675" cy="136525"/>
            <a:chOff x="284163" y="1577847"/>
            <a:chExt cx="8576373" cy="137411"/>
          </a:xfrm>
        </p:grpSpPr>
        <p:sp>
          <p:nvSpPr>
            <p:cNvPr id="7" name="Rectangle 9"/>
            <p:cNvSpPr/>
            <p:nvPr/>
          </p:nvSpPr>
          <p:spPr>
            <a:xfrm>
              <a:off x="284163" y="1577847"/>
              <a:ext cx="160033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rgbClr val="FFFFFF"/>
                </a:solidFill>
                <a:ea typeface="Arial" charset="0"/>
                <a:cs typeface="Arial" charset="0"/>
              </a:endParaRPr>
            </a:p>
          </p:txBody>
        </p:sp>
        <p:sp>
          <p:nvSpPr>
            <p:cNvPr id="8" name="Rectangle 10"/>
            <p:cNvSpPr/>
            <p:nvPr/>
          </p:nvSpPr>
          <p:spPr>
            <a:xfrm>
              <a:off x="1884493" y="1577847"/>
              <a:ext cx="2743423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rgbClr val="FFFFFF"/>
                </a:solidFill>
                <a:ea typeface="Arial" charset="0"/>
                <a:cs typeface="Arial" charset="0"/>
              </a:endParaRPr>
            </a:p>
          </p:txBody>
        </p:sp>
        <p:sp>
          <p:nvSpPr>
            <p:cNvPr id="9" name="Rectangle 11"/>
            <p:cNvSpPr/>
            <p:nvPr/>
          </p:nvSpPr>
          <p:spPr>
            <a:xfrm>
              <a:off x="4626328" y="1577847"/>
              <a:ext cx="4234208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rgbClr val="FFFFFF"/>
                </a:solidFill>
                <a:ea typeface="Arial" charset="0"/>
                <a:cs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3412" y="2151063"/>
            <a:ext cx="393192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8188" y="2151063"/>
            <a:ext cx="393192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691CF14-B924-E44F-B4D2-3E89BBC17BDC}" type="datetime1">
              <a:rPr lang="en-US"/>
              <a:pPr/>
              <a:t>7/1/2014</a:t>
            </a:fld>
            <a:endParaRPr lang="en-US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DFC53B-17B8-034C-AC90-4D048BF0705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364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/>
          <p:nvPr/>
        </p:nvSpPr>
        <p:spPr>
          <a:xfrm>
            <a:off x="284163" y="455613"/>
            <a:ext cx="8574087" cy="1133475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grpSp>
        <p:nvGrpSpPr>
          <p:cNvPr id="8" name="Group 10"/>
          <p:cNvGrpSpPr>
            <a:grpSpLocks/>
          </p:cNvGrpSpPr>
          <p:nvPr/>
        </p:nvGrpSpPr>
        <p:grpSpPr bwMode="auto">
          <a:xfrm>
            <a:off x="284163" y="1577975"/>
            <a:ext cx="8575675" cy="136525"/>
            <a:chOff x="284163" y="1577847"/>
            <a:chExt cx="8576373" cy="137411"/>
          </a:xfrm>
        </p:grpSpPr>
        <p:sp>
          <p:nvSpPr>
            <p:cNvPr id="9" name="Rectangle 11"/>
            <p:cNvSpPr/>
            <p:nvPr/>
          </p:nvSpPr>
          <p:spPr>
            <a:xfrm>
              <a:off x="284163" y="1577847"/>
              <a:ext cx="160033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rgbClr val="FFFFFF"/>
                </a:solidFill>
                <a:ea typeface="Arial" charset="0"/>
                <a:cs typeface="Arial" charset="0"/>
              </a:endParaRPr>
            </a:p>
          </p:txBody>
        </p:sp>
        <p:sp>
          <p:nvSpPr>
            <p:cNvPr id="10" name="Rectangle 12"/>
            <p:cNvSpPr/>
            <p:nvPr/>
          </p:nvSpPr>
          <p:spPr>
            <a:xfrm>
              <a:off x="1884493" y="1577847"/>
              <a:ext cx="2743423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rgbClr val="FFFFFF"/>
                </a:solidFill>
                <a:ea typeface="Arial" charset="0"/>
                <a:cs typeface="Arial" charset="0"/>
              </a:endParaRPr>
            </a:p>
          </p:txBody>
        </p:sp>
        <p:sp>
          <p:nvSpPr>
            <p:cNvPr id="11" name="Rectangle 13"/>
            <p:cNvSpPr/>
            <p:nvPr/>
          </p:nvSpPr>
          <p:spPr>
            <a:xfrm>
              <a:off x="4626328" y="1577847"/>
              <a:ext cx="4234208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rgbClr val="FFFFFF"/>
                </a:solidFill>
                <a:ea typeface="Arial" charset="0"/>
                <a:cs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3412" y="1735138"/>
            <a:ext cx="3931920" cy="83325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3412" y="2590800"/>
            <a:ext cx="3931920" cy="35353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79495" y="1735138"/>
            <a:ext cx="3931920" cy="83325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6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79495" y="2590800"/>
            <a:ext cx="3931920" cy="35353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1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FEC14C7-F338-424C-A875-C77470397984}" type="datetime1">
              <a:rPr lang="en-US"/>
              <a:pPr/>
              <a:t>7/1/2014</a:t>
            </a:fld>
            <a:endParaRPr lang="en-US"/>
          </a:p>
        </p:txBody>
      </p:sp>
      <p:sp>
        <p:nvSpPr>
          <p:cNvPr id="13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8BA7B7-3D33-5D41-BD3B-1CBBAC3F5D7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833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/>
          <p:nvPr/>
        </p:nvSpPr>
        <p:spPr>
          <a:xfrm>
            <a:off x="284163" y="455613"/>
            <a:ext cx="8574087" cy="1133475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284163" y="1577975"/>
            <a:ext cx="8575675" cy="136525"/>
            <a:chOff x="284163" y="1577847"/>
            <a:chExt cx="8576373" cy="137411"/>
          </a:xfrm>
        </p:grpSpPr>
        <p:sp>
          <p:nvSpPr>
            <p:cNvPr id="5" name="Rectangle 7"/>
            <p:cNvSpPr/>
            <p:nvPr/>
          </p:nvSpPr>
          <p:spPr>
            <a:xfrm>
              <a:off x="284163" y="1577847"/>
              <a:ext cx="160033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rgbClr val="FFFFFF"/>
                </a:solidFill>
                <a:ea typeface="Arial" charset="0"/>
                <a:cs typeface="Arial" charset="0"/>
              </a:endParaRPr>
            </a:p>
          </p:txBody>
        </p:sp>
        <p:sp>
          <p:nvSpPr>
            <p:cNvPr id="6" name="Rectangle 8"/>
            <p:cNvSpPr/>
            <p:nvPr/>
          </p:nvSpPr>
          <p:spPr>
            <a:xfrm>
              <a:off x="1884493" y="1577847"/>
              <a:ext cx="2743423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rgbClr val="FFFFFF"/>
                </a:solidFill>
                <a:ea typeface="Arial" charset="0"/>
                <a:cs typeface="Arial" charset="0"/>
              </a:endParaRPr>
            </a:p>
          </p:txBody>
        </p:sp>
        <p:sp>
          <p:nvSpPr>
            <p:cNvPr id="7" name="Rectangle 9"/>
            <p:cNvSpPr/>
            <p:nvPr/>
          </p:nvSpPr>
          <p:spPr>
            <a:xfrm>
              <a:off x="4626328" y="1577847"/>
              <a:ext cx="4234208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rgbClr val="FFFFFF"/>
                </a:solidFill>
                <a:ea typeface="Arial" charset="0"/>
                <a:cs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C1173CA-7FCF-874D-94E5-0FDE61B85DF6}" type="datetime1">
              <a:rPr lang="en-US"/>
              <a:pPr/>
              <a:t>7/1/2014</a:t>
            </a:fld>
            <a:endParaRPr lang="en-US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FF34EF-1F65-CE4A-9012-0C50868991D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204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84163" y="452438"/>
            <a:ext cx="8575675" cy="138112"/>
            <a:chOff x="284163" y="1577847"/>
            <a:chExt cx="8576373" cy="137411"/>
          </a:xfrm>
        </p:grpSpPr>
        <p:sp>
          <p:nvSpPr>
            <p:cNvPr id="3" name="Rectangle 5"/>
            <p:cNvSpPr/>
            <p:nvPr/>
          </p:nvSpPr>
          <p:spPr>
            <a:xfrm>
              <a:off x="284163" y="1577847"/>
              <a:ext cx="160033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rgbClr val="FFFFFF"/>
                </a:solidFill>
                <a:ea typeface="Arial" charset="0"/>
                <a:cs typeface="Arial" charset="0"/>
              </a:endParaRPr>
            </a:p>
          </p:txBody>
        </p:sp>
        <p:sp>
          <p:nvSpPr>
            <p:cNvPr id="4" name="Rectangle 6"/>
            <p:cNvSpPr/>
            <p:nvPr/>
          </p:nvSpPr>
          <p:spPr>
            <a:xfrm>
              <a:off x="1884493" y="1577847"/>
              <a:ext cx="2743423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rgbClr val="FFFFFF"/>
                </a:solidFill>
                <a:ea typeface="Arial" charset="0"/>
                <a:cs typeface="Arial" charset="0"/>
              </a:endParaRPr>
            </a:p>
          </p:txBody>
        </p:sp>
        <p:sp>
          <p:nvSpPr>
            <p:cNvPr id="5" name="Rectangle 7"/>
            <p:cNvSpPr/>
            <p:nvPr/>
          </p:nvSpPr>
          <p:spPr>
            <a:xfrm>
              <a:off x="4626328" y="1577847"/>
              <a:ext cx="4234208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rgbClr val="FFFFFF"/>
                </a:solidFill>
                <a:ea typeface="Arial" charset="0"/>
                <a:cs typeface="Arial" charset="0"/>
              </a:endParaRPr>
            </a:p>
          </p:txBody>
        </p:sp>
      </p:grpSp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188CC87-7E4F-0548-8D05-D9B79E2745FB}" type="datetime1">
              <a:rPr lang="en-US"/>
              <a:pPr/>
              <a:t>7/1/2014</a:t>
            </a:fld>
            <a:endParaRPr lang="en-US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404A5F-1F8B-F940-BC20-D44A0F5399B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082156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781175" y="2133600"/>
            <a:ext cx="7077075" cy="399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94500" y="643731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100" b="1">
                <a:solidFill>
                  <a:srgbClr val="A6A6A6"/>
                </a:solidFill>
              </a:defRPr>
            </a:lvl1pPr>
          </a:lstStyle>
          <a:p>
            <a:fld id="{0EFED524-9FCD-484A-8E03-81D1259DCE73}" type="datetime1">
              <a:rPr lang="en-US"/>
              <a:pPr/>
              <a:t>7/1/2014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0025" y="6437313"/>
            <a:ext cx="612457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100" b="1">
                <a:solidFill>
                  <a:srgbClr val="A6A6A6"/>
                </a:solidFill>
                <a:latin typeface="Calibri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5800" y="166688"/>
            <a:ext cx="631825" cy="36036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262626"/>
                </a:solidFill>
              </a:defRPr>
            </a:lvl1pPr>
          </a:lstStyle>
          <a:p>
            <a:fld id="{54DE4944-505A-2C4C-8396-58C45E1E21CB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4163" y="630238"/>
            <a:ext cx="8574087" cy="968375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84" r:id="rId1"/>
    <p:sldLayoutId id="2147484485" r:id="rId2"/>
    <p:sldLayoutId id="2147484486" r:id="rId3"/>
    <p:sldLayoutId id="2147484487" r:id="rId4"/>
    <p:sldLayoutId id="2147484488" r:id="rId5"/>
    <p:sldLayoutId id="2147484489" r:id="rId6"/>
    <p:sldLayoutId id="2147484490" r:id="rId7"/>
    <p:sldLayoutId id="2147484491" r:id="rId8"/>
    <p:sldLayoutId id="2147484492" r:id="rId9"/>
    <p:sldLayoutId id="2147484493" r:id="rId10"/>
    <p:sldLayoutId id="2147484494" r:id="rId11"/>
    <p:sldLayoutId id="2147484495" r:id="rId12"/>
    <p:sldLayoutId id="2147484496" r:id="rId13"/>
    <p:sldLayoutId id="2147484497" r:id="rId14"/>
    <p:sldLayoutId id="2147484498" r:id="rId15"/>
    <p:sldLayoutId id="2147484499" r:id="rId16"/>
  </p:sldLayoutIdLst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kumimoji="1" sz="4200" kern="1200">
          <a:solidFill>
            <a:schemeClr val="bg1"/>
          </a:solidFill>
          <a:latin typeface="+mj-lt"/>
          <a:ea typeface="Arial" charset="0"/>
          <a:cs typeface="Arial" charset="0"/>
        </a:defRPr>
      </a:lvl1pPr>
      <a:lvl2pPr algn="r" rtl="0" eaLnBrk="0" fontAlgn="base" hangingPunct="0">
        <a:spcBef>
          <a:spcPct val="0"/>
        </a:spcBef>
        <a:spcAft>
          <a:spcPct val="0"/>
        </a:spcAft>
        <a:defRPr kumimoji="1" sz="4200">
          <a:solidFill>
            <a:schemeClr val="bg1"/>
          </a:solidFill>
          <a:latin typeface="Corbel" charset="0"/>
          <a:ea typeface="Arial" charset="0"/>
          <a:cs typeface="Arial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kumimoji="1" sz="4200">
          <a:solidFill>
            <a:schemeClr val="bg1"/>
          </a:solidFill>
          <a:latin typeface="Corbel" charset="0"/>
          <a:ea typeface="Arial" charset="0"/>
          <a:cs typeface="Arial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kumimoji="1" sz="4200">
          <a:solidFill>
            <a:schemeClr val="bg1"/>
          </a:solidFill>
          <a:latin typeface="Corbel" charset="0"/>
          <a:ea typeface="Arial" charset="0"/>
          <a:cs typeface="Arial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kumimoji="1" sz="4200">
          <a:solidFill>
            <a:schemeClr val="bg1"/>
          </a:solidFill>
          <a:latin typeface="Corbel" charset="0"/>
          <a:ea typeface="Arial" charset="0"/>
          <a:cs typeface="Arial" charset="0"/>
        </a:defRPr>
      </a:lvl5pPr>
      <a:lvl6pPr marL="457200" algn="r" rtl="0" fontAlgn="base">
        <a:spcBef>
          <a:spcPct val="0"/>
        </a:spcBef>
        <a:spcAft>
          <a:spcPct val="0"/>
        </a:spcAft>
        <a:defRPr kumimoji="1" sz="4200">
          <a:solidFill>
            <a:schemeClr val="bg1"/>
          </a:solidFill>
          <a:latin typeface="Corbel" charset="0"/>
          <a:ea typeface="Arial" charset="0"/>
          <a:cs typeface="Arial" charset="0"/>
        </a:defRPr>
      </a:lvl6pPr>
      <a:lvl7pPr marL="914400" algn="r" rtl="0" fontAlgn="base">
        <a:spcBef>
          <a:spcPct val="0"/>
        </a:spcBef>
        <a:spcAft>
          <a:spcPct val="0"/>
        </a:spcAft>
        <a:defRPr kumimoji="1" sz="4200">
          <a:solidFill>
            <a:schemeClr val="bg1"/>
          </a:solidFill>
          <a:latin typeface="Corbel" charset="0"/>
          <a:ea typeface="Arial" charset="0"/>
          <a:cs typeface="Arial" charset="0"/>
        </a:defRPr>
      </a:lvl7pPr>
      <a:lvl8pPr marL="1371600" algn="r" rtl="0" fontAlgn="base">
        <a:spcBef>
          <a:spcPct val="0"/>
        </a:spcBef>
        <a:spcAft>
          <a:spcPct val="0"/>
        </a:spcAft>
        <a:defRPr kumimoji="1" sz="4200">
          <a:solidFill>
            <a:schemeClr val="bg1"/>
          </a:solidFill>
          <a:latin typeface="Corbel" charset="0"/>
          <a:ea typeface="Arial" charset="0"/>
          <a:cs typeface="Arial" charset="0"/>
        </a:defRPr>
      </a:lvl8pPr>
      <a:lvl9pPr marL="1828800" algn="r" rtl="0" fontAlgn="base">
        <a:spcBef>
          <a:spcPct val="0"/>
        </a:spcBef>
        <a:spcAft>
          <a:spcPct val="0"/>
        </a:spcAft>
        <a:defRPr kumimoji="1" sz="4200">
          <a:solidFill>
            <a:schemeClr val="bg1"/>
          </a:solidFill>
          <a:latin typeface="Corbel" charset="0"/>
          <a:ea typeface="Arial" charset="0"/>
          <a:cs typeface="Arial" charset="0"/>
        </a:defRPr>
      </a:lvl9pPr>
    </p:titleStyle>
    <p:bodyStyle>
      <a:lvl1pPr marL="454025" indent="-454025" algn="l" rtl="0" eaLnBrk="0" fontAlgn="base" hangingPunct="0">
        <a:spcBef>
          <a:spcPts val="2000"/>
        </a:spcBef>
        <a:spcAft>
          <a:spcPct val="0"/>
        </a:spcAft>
        <a:buClr>
          <a:srgbClr val="A6A6A6"/>
        </a:buClr>
        <a:buSzPct val="90000"/>
        <a:buFont typeface="Wingdings" charset="0"/>
        <a:buChar char=""/>
        <a:defRPr kumimoji="1" sz="2400" kern="1200">
          <a:solidFill>
            <a:srgbClr val="262626"/>
          </a:solidFill>
          <a:latin typeface="+mn-lt"/>
          <a:ea typeface="Arial" charset="0"/>
          <a:cs typeface="Arial" charset="0"/>
        </a:defRPr>
      </a:lvl1pPr>
      <a:lvl2pPr marL="914400" indent="-457200" algn="l" rtl="0" eaLnBrk="0" fontAlgn="base" hangingPunct="0">
        <a:spcBef>
          <a:spcPts val="600"/>
        </a:spcBef>
        <a:spcAft>
          <a:spcPct val="0"/>
        </a:spcAft>
        <a:buClr>
          <a:srgbClr val="404040"/>
        </a:buClr>
        <a:buSzPct val="90000"/>
        <a:buFont typeface="Wingdings" charset="0"/>
        <a:buChar char=""/>
        <a:defRPr kumimoji="1" sz="2200" kern="1200">
          <a:solidFill>
            <a:srgbClr val="262626"/>
          </a:solidFill>
          <a:latin typeface="+mn-lt"/>
          <a:ea typeface="Arial" charset="0"/>
          <a:cs typeface="Arial" panose="020B0604020202020204" pitchFamily="34" charset="0"/>
        </a:defRPr>
      </a:lvl2pPr>
      <a:lvl3pPr marL="1260475" indent="-346075" algn="l" rtl="0" eaLnBrk="0" fontAlgn="base" hangingPunct="0">
        <a:spcBef>
          <a:spcPts val="600"/>
        </a:spcBef>
        <a:spcAft>
          <a:spcPct val="0"/>
        </a:spcAft>
        <a:buClr>
          <a:srgbClr val="A6A6A6"/>
        </a:buClr>
        <a:buSzPct val="90000"/>
        <a:buFont typeface="Wingdings" charset="0"/>
        <a:buChar char=""/>
        <a:defRPr kumimoji="1" sz="2000" kern="1200">
          <a:solidFill>
            <a:srgbClr val="262626"/>
          </a:solidFill>
          <a:latin typeface="+mn-lt"/>
          <a:ea typeface="Arial" charset="0"/>
          <a:cs typeface="Arial" panose="020B0604020202020204" pitchFamily="34" charset="0"/>
        </a:defRPr>
      </a:lvl3pPr>
      <a:lvl4pPr marL="1600200" indent="-339725" algn="l" rtl="0" eaLnBrk="0" fontAlgn="base" hangingPunct="0">
        <a:spcBef>
          <a:spcPts val="600"/>
        </a:spcBef>
        <a:spcAft>
          <a:spcPct val="0"/>
        </a:spcAft>
        <a:buClr>
          <a:srgbClr val="404040"/>
        </a:buClr>
        <a:buSzPct val="90000"/>
        <a:buFont typeface="Wingdings" charset="0"/>
        <a:buChar char=""/>
        <a:defRPr kumimoji="1" kern="1200">
          <a:solidFill>
            <a:srgbClr val="262626"/>
          </a:solidFill>
          <a:latin typeface="+mn-lt"/>
          <a:ea typeface="Arial" charset="0"/>
          <a:cs typeface="Arial" panose="020B0604020202020204" pitchFamily="34" charset="0"/>
        </a:defRPr>
      </a:lvl4pPr>
      <a:lvl5pPr marL="1939925" indent="-331788" algn="l" rtl="0" eaLnBrk="0" fontAlgn="base" hangingPunct="0">
        <a:spcBef>
          <a:spcPts val="600"/>
        </a:spcBef>
        <a:spcAft>
          <a:spcPct val="0"/>
        </a:spcAft>
        <a:buClr>
          <a:srgbClr val="A6A6A6"/>
        </a:buClr>
        <a:buSzPct val="90000"/>
        <a:buFont typeface="Wingdings" charset="0"/>
        <a:buChar char=""/>
        <a:defRPr kumimoji="1" kern="1200">
          <a:solidFill>
            <a:srgbClr val="262626"/>
          </a:solidFill>
          <a:latin typeface="+mn-lt"/>
          <a:ea typeface="Arial" charset="0"/>
          <a:cs typeface="Arial" panose="020B0604020202020204" pitchFamily="34" charset="0"/>
        </a:defRPr>
      </a:lvl5pPr>
      <a:lvl6pPr marL="2290763" indent="-344488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2625725" indent="-3444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970213" indent="-344488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3313113" indent="-3444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lang="en-US" sz="1800" kern="1200" dirty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gif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image" Target="../media/image1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gif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Relationship Id="rId14" Type="http://schemas.openxmlformats.org/officeDocument/2006/relationships/image" Target="../media/image13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emf"/><Relationship Id="rId13" Type="http://schemas.openxmlformats.org/officeDocument/2006/relationships/image" Target="../media/image54.png"/><Relationship Id="rId3" Type="http://schemas.openxmlformats.org/officeDocument/2006/relationships/image" Target="../media/image44.jpeg"/><Relationship Id="rId7" Type="http://schemas.openxmlformats.org/officeDocument/2006/relationships/image" Target="../media/image48.emf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emf"/><Relationship Id="rId11" Type="http://schemas.openxmlformats.org/officeDocument/2006/relationships/image" Target="../media/image52.emf"/><Relationship Id="rId5" Type="http://schemas.openxmlformats.org/officeDocument/2006/relationships/image" Target="../media/image46.jpeg"/><Relationship Id="rId15" Type="http://schemas.openxmlformats.org/officeDocument/2006/relationships/image" Target="../media/image56.jpeg"/><Relationship Id="rId10" Type="http://schemas.openxmlformats.org/officeDocument/2006/relationships/image" Target="../media/image51.emf"/><Relationship Id="rId4" Type="http://schemas.openxmlformats.org/officeDocument/2006/relationships/image" Target="../media/image45.jpeg"/><Relationship Id="rId9" Type="http://schemas.openxmlformats.org/officeDocument/2006/relationships/image" Target="../media/image50.emf"/><Relationship Id="rId14" Type="http://schemas.openxmlformats.org/officeDocument/2006/relationships/image" Target="../media/image5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Заголовок 1"/>
          <p:cNvSpPr>
            <a:spLocks noGrp="1"/>
          </p:cNvSpPr>
          <p:nvPr>
            <p:ph type="ctrTitle"/>
          </p:nvPr>
        </p:nvSpPr>
        <p:spPr bwMode="auto">
          <a:xfrm>
            <a:off x="0" y="2362200"/>
            <a:ext cx="9144000" cy="1470025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kumimoji="0" lang="ru-RU" sz="2300" b="1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Лазерное </a:t>
            </a:r>
            <a:r>
              <a:rPr kumimoji="0" lang="ru-RU" sz="2300" b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формирование ц</a:t>
            </a:r>
            <a:r>
              <a:rPr kumimoji="0" lang="ru-RU" sz="2300" b="1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ветного изображения </a:t>
            </a:r>
            <a:br>
              <a:rPr kumimoji="0" lang="ru-RU" sz="2300" b="1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</a:br>
            <a:r>
              <a:rPr kumimoji="0" lang="ru-RU" sz="2300" b="1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     на металлической поверхности </a:t>
            </a:r>
            <a:br>
              <a:rPr kumimoji="0" lang="ru-RU" sz="2300" b="1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</a:br>
            <a:r>
              <a:rPr kumimoji="0" lang="ru-RU" sz="2300" b="1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     методом локального окисления</a:t>
            </a:r>
            <a:endParaRPr kumimoji="0" lang="en-US" sz="2300" b="1" dirty="0">
              <a:solidFill>
                <a:srgbClr val="0070C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531" name="TextBox 3"/>
          <p:cNvSpPr txBox="1">
            <a:spLocks noChangeArrowheads="1"/>
          </p:cNvSpPr>
          <p:nvPr/>
        </p:nvSpPr>
        <p:spPr bwMode="auto">
          <a:xfrm>
            <a:off x="3124200" y="916632"/>
            <a:ext cx="3505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/>
            <a:r>
              <a:rPr lang="en-US" sz="2400" smtClean="0">
                <a:solidFill>
                  <a:schemeClr val="bg1"/>
                </a:solidFill>
                <a:latin typeface="Arial" charset="0"/>
              </a:rPr>
              <a:t>Laser Optics 2014</a:t>
            </a:r>
            <a:endParaRPr lang="ru-RU" sz="240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781"/>
          <a:stretch>
            <a:fillRect/>
          </a:stretch>
        </p:blipFill>
        <p:spPr bwMode="auto">
          <a:xfrm>
            <a:off x="461963" y="533400"/>
            <a:ext cx="1366837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TextBox 5"/>
          <p:cNvSpPr txBox="1">
            <a:spLocks noChangeArrowheads="1"/>
          </p:cNvSpPr>
          <p:nvPr/>
        </p:nvSpPr>
        <p:spPr bwMode="auto">
          <a:xfrm>
            <a:off x="4343400" y="4495800"/>
            <a:ext cx="432435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r" eaLnBrk="1" hangingPunct="1"/>
            <a:r>
              <a:rPr lang="ru-RU" sz="2200" u="sng" dirty="0">
                <a:latin typeface="Arial" charset="0"/>
              </a:rPr>
              <a:t>Вейко </a:t>
            </a:r>
            <a:r>
              <a:rPr lang="ru-RU" sz="2200" u="sng" dirty="0" smtClean="0">
                <a:latin typeface="Arial" charset="0"/>
              </a:rPr>
              <a:t>В.П, </a:t>
            </a:r>
            <a:r>
              <a:rPr lang="ru-RU" sz="2200" dirty="0">
                <a:latin typeface="Arial" charset="0"/>
              </a:rPr>
              <a:t>Юдин К.В.</a:t>
            </a:r>
          </a:p>
          <a:p>
            <a:pPr algn="r" eaLnBrk="1" hangingPunct="1"/>
            <a:r>
              <a:rPr lang="ru-RU" sz="2200" dirty="0" smtClean="0">
                <a:latin typeface="Arial" charset="0"/>
              </a:rPr>
              <a:t>Одинцова Г.В., </a:t>
            </a:r>
            <a:r>
              <a:rPr lang="ru-RU" sz="2200" dirty="0" err="1" smtClean="0">
                <a:latin typeface="Arial" charset="0"/>
              </a:rPr>
              <a:t>Карлагина</a:t>
            </a:r>
            <a:r>
              <a:rPr lang="ru-RU" sz="2200" dirty="0" smtClean="0">
                <a:latin typeface="Arial" charset="0"/>
              </a:rPr>
              <a:t> Ю.Ю.</a:t>
            </a:r>
          </a:p>
          <a:p>
            <a:pPr algn="r" eaLnBrk="1" hangingPunct="1"/>
            <a:r>
              <a:rPr lang="ru-RU" sz="2200" dirty="0" smtClean="0">
                <a:latin typeface="Arial" charset="0"/>
              </a:rPr>
              <a:t>Логинов А.В., Скуратова А.Л.</a:t>
            </a:r>
          </a:p>
          <a:p>
            <a:pPr algn="r" eaLnBrk="1" hangingPunct="1"/>
            <a:endParaRPr lang="ru-RU" sz="2200" dirty="0">
              <a:latin typeface="Arial" charset="0"/>
            </a:endParaRPr>
          </a:p>
        </p:txBody>
      </p:sp>
      <p:sp>
        <p:nvSpPr>
          <p:cNvPr id="22534" name="TextBox 7"/>
          <p:cNvSpPr txBox="1">
            <a:spLocks noChangeArrowheads="1"/>
          </p:cNvSpPr>
          <p:nvPr/>
        </p:nvSpPr>
        <p:spPr bwMode="auto">
          <a:xfrm>
            <a:off x="2598458" y="6324600"/>
            <a:ext cx="40185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/>
            <a:r>
              <a:rPr lang="ru-RU" sz="1600" smtClean="0">
                <a:latin typeface="Arial" charset="0"/>
              </a:rPr>
              <a:t>Университет ИТМТО, Санкт–Петербург</a:t>
            </a:r>
            <a:endParaRPr lang="ru-RU" sz="16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066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/>
          <p:cNvSpPr>
            <a:spLocks noGrp="1"/>
          </p:cNvSpPr>
          <p:nvPr>
            <p:ph type="title"/>
          </p:nvPr>
        </p:nvSpPr>
        <p:spPr bwMode="auto">
          <a:xfrm>
            <a:off x="304800" y="457200"/>
            <a:ext cx="8534400" cy="1133475"/>
          </a:xfrm>
        </p:spPr>
        <p:txBody>
          <a:bodyPr/>
          <a:lstStyle/>
          <a:p>
            <a:pPr eaLnBrk="1" hangingPunct="1"/>
            <a:r>
              <a:rPr kumimoji="0" lang="ru-RU" sz="2800" dirty="0">
                <a:latin typeface="Arial" charset="0"/>
              </a:rPr>
              <a:t>Система сталь 12Х18Н10Т – воздух. Реакции взаимодействия компонентов стали и воздуха </a:t>
            </a:r>
          </a:p>
        </p:txBody>
      </p:sp>
      <p:sp>
        <p:nvSpPr>
          <p:cNvPr id="32771" name="Rectangle 2"/>
          <p:cNvSpPr>
            <a:spLocks noChangeArrowheads="1"/>
          </p:cNvSpPr>
          <p:nvPr/>
        </p:nvSpPr>
        <p:spPr bwMode="auto">
          <a:xfrm>
            <a:off x="0" y="-152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ru-RU">
              <a:latin typeface="Century Schoolbook" charset="0"/>
            </a:endParaRPr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ru-RU">
              <a:latin typeface="Century Schoolbook" charset="0"/>
            </a:endParaRPr>
          </a:p>
        </p:txBody>
      </p:sp>
      <p:grpSp>
        <p:nvGrpSpPr>
          <p:cNvPr id="32773" name="Группа 6"/>
          <p:cNvGrpSpPr>
            <a:grpSpLocks/>
          </p:cNvGrpSpPr>
          <p:nvPr/>
        </p:nvGrpSpPr>
        <p:grpSpPr bwMode="auto">
          <a:xfrm>
            <a:off x="-76200" y="1676400"/>
            <a:ext cx="2743200" cy="1570038"/>
            <a:chOff x="84910" y="1323371"/>
            <a:chExt cx="2959936" cy="1836270"/>
          </a:xfrm>
        </p:grpSpPr>
        <p:sp>
          <p:nvSpPr>
            <p:cNvPr id="32966" name="TextBox 3"/>
            <p:cNvSpPr txBox="1">
              <a:spLocks noChangeArrowheads="1"/>
            </p:cNvSpPr>
            <p:nvPr/>
          </p:nvSpPr>
          <p:spPr bwMode="auto">
            <a:xfrm>
              <a:off x="84910" y="1447800"/>
              <a:ext cx="1418337" cy="1404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Arial" charset="0"/>
                </a:defRPr>
              </a:lvl9pPr>
            </a:lstStyle>
            <a:p>
              <a:pPr eaLnBrk="1" hangingPunct="1"/>
              <a:r>
                <a:rPr lang="en-US" sz="7200">
                  <a:latin typeface="Arial" charset="0"/>
                </a:rPr>
                <a:t>{  }</a:t>
              </a:r>
            </a:p>
          </p:txBody>
        </p:sp>
        <p:sp>
          <p:nvSpPr>
            <p:cNvPr id="32967" name="TextBox 4"/>
            <p:cNvSpPr txBox="1">
              <a:spLocks noChangeArrowheads="1"/>
            </p:cNvSpPr>
            <p:nvPr/>
          </p:nvSpPr>
          <p:spPr bwMode="auto">
            <a:xfrm>
              <a:off x="512270" y="1323371"/>
              <a:ext cx="586699" cy="18358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Arial" charset="0"/>
                </a:defRPr>
              </a:lvl9pPr>
            </a:lstStyle>
            <a:p>
              <a:pPr algn="ctr" eaLnBrk="1" hangingPunct="1"/>
              <a:r>
                <a:rPr lang="en-US" sz="2400" b="1" dirty="0">
                  <a:latin typeface="Arial" charset="0"/>
                </a:rPr>
                <a:t>Fe</a:t>
              </a:r>
            </a:p>
            <a:p>
              <a:pPr algn="ctr" eaLnBrk="1" hangingPunct="1"/>
              <a:r>
                <a:rPr lang="en-US" sz="2400" b="1" dirty="0">
                  <a:latin typeface="Arial" charset="0"/>
                </a:rPr>
                <a:t>Cr</a:t>
              </a:r>
            </a:p>
            <a:p>
              <a:pPr algn="ctr" eaLnBrk="1" hangingPunct="1"/>
              <a:r>
                <a:rPr lang="en-US" sz="2400" b="1" dirty="0" smtClean="0">
                  <a:latin typeface="Arial" charset="0"/>
                </a:rPr>
                <a:t>Ni</a:t>
              </a:r>
              <a:endParaRPr lang="ru-RU" sz="2400" b="1" dirty="0" smtClean="0">
                <a:latin typeface="Arial" charset="0"/>
              </a:endParaRPr>
            </a:p>
            <a:p>
              <a:pPr algn="ctr" eaLnBrk="1" hangingPunct="1"/>
              <a:r>
                <a:rPr lang="ru-RU" sz="2400" b="1" dirty="0">
                  <a:latin typeface="Arial" charset="0"/>
                </a:rPr>
                <a:t>С</a:t>
              </a:r>
            </a:p>
          </p:txBody>
        </p:sp>
        <p:sp>
          <p:nvSpPr>
            <p:cNvPr id="32968" name="TextBox 16"/>
            <p:cNvSpPr txBox="1">
              <a:spLocks noChangeArrowheads="1"/>
            </p:cNvSpPr>
            <p:nvPr/>
          </p:nvSpPr>
          <p:spPr bwMode="auto">
            <a:xfrm>
              <a:off x="1626509" y="1447800"/>
              <a:ext cx="1418337" cy="1404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Arial" charset="0"/>
                </a:defRPr>
              </a:lvl9pPr>
            </a:lstStyle>
            <a:p>
              <a:pPr eaLnBrk="1" hangingPunct="1"/>
              <a:r>
                <a:rPr lang="en-US" sz="7200">
                  <a:latin typeface="Arial" charset="0"/>
                </a:rPr>
                <a:t>{  }</a:t>
              </a:r>
            </a:p>
          </p:txBody>
        </p:sp>
        <p:sp>
          <p:nvSpPr>
            <p:cNvPr id="32969" name="TextBox 17"/>
            <p:cNvSpPr txBox="1">
              <a:spLocks noChangeArrowheads="1"/>
            </p:cNvSpPr>
            <p:nvPr/>
          </p:nvSpPr>
          <p:spPr bwMode="auto">
            <a:xfrm>
              <a:off x="1977658" y="1323371"/>
              <a:ext cx="820527" cy="1836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Arial" charset="0"/>
                </a:defRPr>
              </a:lvl9pPr>
            </a:lstStyle>
            <a:p>
              <a:pPr algn="ctr" eaLnBrk="1" hangingPunct="1"/>
              <a:r>
                <a:rPr lang="en-US" sz="2400" b="1">
                  <a:latin typeface="Arial" charset="0"/>
                </a:rPr>
                <a:t>N</a:t>
              </a:r>
              <a:r>
                <a:rPr lang="en-US" sz="2400" b="1" baseline="-25000">
                  <a:latin typeface="Arial" charset="0"/>
                </a:rPr>
                <a:t>2</a:t>
              </a:r>
            </a:p>
            <a:p>
              <a:pPr algn="ctr" eaLnBrk="1" hangingPunct="1"/>
              <a:r>
                <a:rPr lang="en-US" sz="2400" b="1">
                  <a:latin typeface="Arial" charset="0"/>
                </a:rPr>
                <a:t>O</a:t>
              </a:r>
              <a:r>
                <a:rPr lang="en-US" sz="2400" b="1" baseline="-25000">
                  <a:latin typeface="Arial" charset="0"/>
                </a:rPr>
                <a:t>2</a:t>
              </a:r>
            </a:p>
            <a:p>
              <a:pPr algn="ctr" eaLnBrk="1" hangingPunct="1"/>
              <a:r>
                <a:rPr lang="en-US" sz="2400" b="1">
                  <a:latin typeface="Arial" charset="0"/>
                </a:rPr>
                <a:t>H</a:t>
              </a:r>
              <a:r>
                <a:rPr lang="en-US" sz="2400" b="1" baseline="-25000">
                  <a:latin typeface="Arial" charset="0"/>
                </a:rPr>
                <a:t>2</a:t>
              </a:r>
              <a:r>
                <a:rPr lang="en-US" sz="2400" b="1">
                  <a:latin typeface="Arial" charset="0"/>
                </a:rPr>
                <a:t>O</a:t>
              </a:r>
            </a:p>
            <a:p>
              <a:pPr algn="ctr" eaLnBrk="1" hangingPunct="1"/>
              <a:r>
                <a:rPr lang="en-US" sz="2400" b="1">
                  <a:latin typeface="Arial" charset="0"/>
                </a:rPr>
                <a:t>CO</a:t>
              </a:r>
              <a:r>
                <a:rPr lang="en-US" sz="2400" b="1" baseline="-25000">
                  <a:latin typeface="Arial" charset="0"/>
                </a:rPr>
                <a:t>2</a:t>
              </a:r>
              <a:endParaRPr lang="en-US" sz="2400" b="1">
                <a:latin typeface="Arial" charset="0"/>
              </a:endParaRPr>
            </a:p>
          </p:txBody>
        </p:sp>
        <p:sp>
          <p:nvSpPr>
            <p:cNvPr id="32970" name="TextBox 5"/>
            <p:cNvSpPr txBox="1">
              <a:spLocks noChangeArrowheads="1"/>
            </p:cNvSpPr>
            <p:nvPr/>
          </p:nvSpPr>
          <p:spPr bwMode="auto">
            <a:xfrm>
              <a:off x="1289172" y="1878687"/>
              <a:ext cx="522367" cy="828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Arial" charset="0"/>
                </a:defRPr>
              </a:lvl9pPr>
            </a:lstStyle>
            <a:p>
              <a:pPr eaLnBrk="1" hangingPunct="1"/>
              <a:r>
                <a:rPr lang="en-US" sz="4000">
                  <a:latin typeface="Arial" charset="0"/>
                </a:rPr>
                <a:t>+</a:t>
              </a:r>
            </a:p>
          </p:txBody>
        </p:sp>
      </p:grpSp>
      <p:sp>
        <p:nvSpPr>
          <p:cNvPr id="3277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ru-RU"/>
          </a:p>
        </p:txBody>
      </p:sp>
      <p:sp>
        <p:nvSpPr>
          <p:cNvPr id="32775" name="Номер слайда 1"/>
          <p:cNvSpPr txBox="1">
            <a:spLocks/>
          </p:cNvSpPr>
          <p:nvPr/>
        </p:nvSpPr>
        <p:spPr bwMode="auto">
          <a:xfrm>
            <a:off x="4016375" y="0"/>
            <a:ext cx="63182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r"/>
            <a:fld id="{5F6D8A1C-4F2D-3E44-9307-AD688E2DDD04}" type="slidenum">
              <a:rPr lang="en-US" sz="2400" b="1">
                <a:solidFill>
                  <a:srgbClr val="898989"/>
                </a:solidFill>
              </a:rPr>
              <a:pPr algn="r"/>
              <a:t>10</a:t>
            </a:fld>
            <a:endParaRPr lang="en-US" sz="2400" b="1">
              <a:solidFill>
                <a:srgbClr val="898989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2667000" y="1676400"/>
          <a:ext cx="3200400" cy="4829175"/>
        </p:xfrm>
        <a:graphic>
          <a:graphicData uri="http://schemas.openxmlformats.org/drawingml/2006/table">
            <a:tbl>
              <a:tblPr/>
              <a:tblGrid>
                <a:gridCol w="1066800"/>
                <a:gridCol w="457200"/>
                <a:gridCol w="457200"/>
                <a:gridCol w="609600"/>
                <a:gridCol w="609600"/>
              </a:tblGrid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Продукт 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Fe</a:t>
                      </a:r>
                      <a:endParaRPr kumimoji="0" lang="ru-RU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Cr</a:t>
                      </a:r>
                      <a:endParaRPr kumimoji="0" lang="ru-RU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Ni</a:t>
                      </a:r>
                      <a:endParaRPr kumimoji="0" lang="ru-RU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O</a:t>
                      </a:r>
                      <a:r>
                        <a:rPr kumimoji="0" lang="en-US" sz="1600" b="1" i="0" u="none" strike="noStrike" cap="none" normalizeH="0" baseline="-2500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</a:t>
                      </a:r>
                      <a:endParaRPr kumimoji="0" lang="ru-RU" sz="1600" b="1" i="0" u="none" strike="noStrike" cap="none" normalizeH="0" baseline="-2500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FeO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0,5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CBCB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Fe</a:t>
                      </a:r>
                      <a:r>
                        <a:rPr kumimoji="0" lang="en-US" sz="16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O</a:t>
                      </a:r>
                      <a:r>
                        <a:rPr kumimoji="0" lang="en-US" sz="16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</a:t>
                      </a:r>
                      <a:endParaRPr kumimoji="0" lang="ru-RU" sz="1600" b="0" i="0" u="none" strike="noStrike" cap="none" normalizeH="0" baseline="-250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1,5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7E7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Fe</a:t>
                      </a:r>
                      <a:r>
                        <a:rPr kumimoji="0" lang="en-US" sz="16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O</a:t>
                      </a:r>
                      <a:r>
                        <a:rPr kumimoji="0" lang="en-US" sz="16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</a:t>
                      </a:r>
                      <a:endParaRPr kumimoji="0" lang="ru-RU" sz="1600" b="0" i="0" u="none" strike="noStrike" cap="none" normalizeH="0" baseline="-250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CBCB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NiO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0,5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7E7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CrO</a:t>
                      </a:r>
                      <a:r>
                        <a:rPr kumimoji="0" lang="en-US" sz="16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</a:t>
                      </a:r>
                      <a:endParaRPr kumimoji="0" lang="ru-RU" sz="1600" b="0" i="0" u="none" strike="noStrike" cap="none" normalizeH="0" baseline="-250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1,5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CBCB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CrO</a:t>
                      </a:r>
                      <a:r>
                        <a:rPr kumimoji="0" lang="en-US" sz="16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</a:t>
                      </a:r>
                      <a:endParaRPr kumimoji="0" lang="ru-RU" sz="1600" b="0" i="0" u="none" strike="noStrike" cap="none" normalizeH="0" baseline="-250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7E7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Cr</a:t>
                      </a:r>
                      <a:r>
                        <a:rPr kumimoji="0" lang="en-US" sz="16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O</a:t>
                      </a:r>
                      <a:r>
                        <a:rPr kumimoji="0" lang="en-US" sz="16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</a:t>
                      </a:r>
                      <a:endParaRPr kumimoji="0" lang="ru-RU" sz="1600" b="0" i="0" u="none" strike="noStrike" cap="none" normalizeH="0" baseline="-250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1,5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CBCB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Cr</a:t>
                      </a:r>
                      <a:r>
                        <a:rPr kumimoji="0" lang="en-US" sz="16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O</a:t>
                      </a:r>
                      <a:r>
                        <a:rPr kumimoji="0" lang="en-US" sz="16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12</a:t>
                      </a:r>
                      <a:endParaRPr kumimoji="0" lang="ru-RU" sz="1600" b="0" i="0" u="none" strike="noStrike" cap="none" normalizeH="0" baseline="-250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7E7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Cr</a:t>
                      </a:r>
                      <a:r>
                        <a:rPr kumimoji="0" lang="en-US" sz="16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O</a:t>
                      </a:r>
                      <a:r>
                        <a:rPr kumimoji="0" lang="en-US" sz="16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21</a:t>
                      </a:r>
                      <a:endParaRPr kumimoji="0" lang="ru-RU" sz="1600" b="0" i="0" u="none" strike="noStrike" cap="none" normalizeH="0" baseline="-250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10,5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CBCB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Fe</a:t>
                      </a:r>
                      <a:r>
                        <a:rPr kumimoji="0" lang="en-US" sz="16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NiO</a:t>
                      </a:r>
                      <a:r>
                        <a:rPr kumimoji="0" lang="en-US" sz="16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</a:t>
                      </a:r>
                      <a:endParaRPr kumimoji="0" lang="ru-RU" sz="1600" b="0" i="0" u="none" strike="noStrike" cap="none" normalizeH="0" baseline="-250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7E7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Cr</a:t>
                      </a:r>
                      <a:r>
                        <a:rPr kumimoji="0" lang="en-US" sz="16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FeO</a:t>
                      </a:r>
                      <a:r>
                        <a:rPr kumimoji="0" lang="en-US" sz="16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</a:t>
                      </a:r>
                      <a:endParaRPr kumimoji="0" lang="ru-RU" sz="1600" b="0" i="0" u="none" strike="noStrike" cap="none" normalizeH="0" baseline="-250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CBCB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Cr</a:t>
                      </a:r>
                      <a:r>
                        <a:rPr kumimoji="0" lang="en-US" sz="16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NiO</a:t>
                      </a:r>
                      <a:r>
                        <a:rPr kumimoji="0" lang="en-US" sz="16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</a:t>
                      </a:r>
                      <a:endParaRPr kumimoji="0" lang="ru-RU" sz="1600" b="0" i="0" u="none" strike="noStrike" cap="none" normalizeH="0" baseline="-250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7E7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2" name="Таблица 21"/>
          <p:cNvGraphicFramePr>
            <a:graphicFrameLocks noGrp="1"/>
          </p:cNvGraphicFramePr>
          <p:nvPr/>
        </p:nvGraphicFramePr>
        <p:xfrm>
          <a:off x="5943600" y="1676400"/>
          <a:ext cx="2971800" cy="2228850"/>
        </p:xfrm>
        <a:graphic>
          <a:graphicData uri="http://schemas.openxmlformats.org/drawingml/2006/table">
            <a:tbl>
              <a:tblPr/>
              <a:tblGrid>
                <a:gridCol w="1143000"/>
                <a:gridCol w="457200"/>
                <a:gridCol w="457200"/>
                <a:gridCol w="457200"/>
                <a:gridCol w="457200"/>
              </a:tblGrid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Продукт </a:t>
                      </a: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Fe</a:t>
                      </a:r>
                      <a:endParaRPr kumimoji="0" lang="ru-RU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Cr</a:t>
                      </a:r>
                      <a:endParaRPr kumimoji="0" lang="ru-RU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Ni</a:t>
                      </a:r>
                      <a:endParaRPr kumimoji="0" lang="ru-RU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</a:t>
                      </a:r>
                      <a:endParaRPr kumimoji="0" lang="ru-RU" sz="1600" b="1" i="0" u="none" strike="noStrike" cap="none" normalizeH="0" baseline="-2500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Fe</a:t>
                      </a:r>
                      <a:r>
                        <a:rPr kumimoji="0" lang="en-US" sz="16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CBCB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Cr</a:t>
                      </a:r>
                      <a:r>
                        <a:rPr kumimoji="0" lang="en-US" sz="16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</a:t>
                      </a:r>
                      <a:r>
                        <a:rPr kumimoji="0" lang="en-US" sz="16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</a:t>
                      </a:r>
                      <a:endParaRPr kumimoji="0" lang="ru-RU" sz="1600" b="0" i="0" u="none" strike="noStrike" cap="none" normalizeH="0" baseline="-250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7E7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Cr</a:t>
                      </a:r>
                      <a:r>
                        <a:rPr kumimoji="0" lang="en-US" sz="16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7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</a:t>
                      </a:r>
                      <a:r>
                        <a:rPr kumimoji="0" lang="en-US" sz="16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</a:t>
                      </a:r>
                      <a:endParaRPr kumimoji="0" lang="ru-RU" sz="1600" b="0" i="0" u="none" strike="noStrike" cap="none" normalizeH="0" baseline="-250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7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CBCB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Cr</a:t>
                      </a:r>
                      <a:r>
                        <a:rPr kumimoji="0" lang="en-US" sz="16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23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</a:t>
                      </a:r>
                      <a:r>
                        <a:rPr kumimoji="0" lang="en-US" sz="16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</a:t>
                      </a:r>
                      <a:endParaRPr kumimoji="0" lang="ru-RU" sz="1600" b="0" i="0" u="none" strike="noStrike" cap="none" normalizeH="0" baseline="-250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23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7E7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Ni</a:t>
                      </a:r>
                      <a:r>
                        <a:rPr kumimoji="0" lang="en-US" sz="16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CBCB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3" name="Таблица 22"/>
          <p:cNvGraphicFramePr>
            <a:graphicFrameLocks noGrp="1"/>
          </p:cNvGraphicFramePr>
          <p:nvPr/>
        </p:nvGraphicFramePr>
        <p:xfrm>
          <a:off x="5943600" y="3886200"/>
          <a:ext cx="2971800" cy="1479552"/>
        </p:xfrm>
        <a:graphic>
          <a:graphicData uri="http://schemas.openxmlformats.org/drawingml/2006/table">
            <a:tbl>
              <a:tblPr/>
              <a:tblGrid>
                <a:gridCol w="1066800"/>
                <a:gridCol w="457200"/>
                <a:gridCol w="457200"/>
                <a:gridCol w="457200"/>
                <a:gridCol w="533400"/>
              </a:tblGrid>
              <a:tr h="369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Продукт </a:t>
                      </a:r>
                    </a:p>
                  </a:txBody>
                  <a:tcPr marL="91416" marR="91416" marT="45700" marB="457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Fe</a:t>
                      </a:r>
                      <a:endParaRPr kumimoji="0" lang="ru-RU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16" marR="91416" marT="45700" marB="457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Cr</a:t>
                      </a:r>
                      <a:endParaRPr kumimoji="0" lang="ru-RU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16" marR="91416" marT="45700" marB="457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Ni</a:t>
                      </a:r>
                      <a:endParaRPr kumimoji="0" lang="ru-RU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16" marR="91416" marT="45700" marB="457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</a:t>
                      </a:r>
                      <a:r>
                        <a:rPr kumimoji="0" lang="en-US" sz="1600" b="1" i="0" u="none" strike="noStrike" cap="none" normalizeH="0" baseline="-2500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</a:t>
                      </a:r>
                      <a:endParaRPr kumimoji="0" lang="ru-RU" sz="1600" b="1" i="0" u="none" strike="noStrike" cap="none" normalizeH="0" baseline="-2500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16" marR="91416" marT="45700" marB="457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Fe</a:t>
                      </a:r>
                      <a:r>
                        <a:rPr kumimoji="0" lang="en-US" sz="16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16" marR="91416" marT="45700" marB="457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16" marR="91416" marT="45700" marB="457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16" marR="91416" marT="45700" marB="457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16" marR="91416" marT="45700" marB="457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0,5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16" marR="91416" marT="45700" marB="457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CBCB"/>
                    </a:solidFill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Cr</a:t>
                      </a:r>
                      <a:r>
                        <a:rPr kumimoji="0" lang="en-US" sz="16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</a:t>
                      </a:r>
                      <a:endParaRPr kumimoji="0" lang="ru-RU" sz="1600" b="0" i="0" u="none" strike="noStrike" cap="none" normalizeH="0" baseline="-250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16" marR="91416"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16" marR="91416"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16" marR="91416"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16" marR="91416"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0,5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16" marR="91416"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7E7"/>
                    </a:solidFill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CrN</a:t>
                      </a:r>
                      <a:endParaRPr kumimoji="0" lang="ru-RU" sz="1600" b="0" i="0" u="none" strike="noStrike" cap="none" normalizeH="0" baseline="-250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16" marR="91416"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16" marR="91416"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16" marR="91416"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16" marR="91416"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0,5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16" marR="91416"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CBCB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2414003"/>
              </p:ext>
            </p:extLst>
          </p:nvPr>
        </p:nvGraphicFramePr>
        <p:xfrm>
          <a:off x="5943600" y="5334000"/>
          <a:ext cx="2971800" cy="1479552"/>
        </p:xfrm>
        <a:graphic>
          <a:graphicData uri="http://schemas.openxmlformats.org/drawingml/2006/table">
            <a:tbl>
              <a:tblPr/>
              <a:tblGrid>
                <a:gridCol w="1143000"/>
                <a:gridCol w="457200"/>
                <a:gridCol w="609600"/>
                <a:gridCol w="762000"/>
              </a:tblGrid>
              <a:tr h="369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Продукт </a:t>
                      </a:r>
                    </a:p>
                  </a:txBody>
                  <a:tcPr marT="45700" marB="457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Fe</a:t>
                      </a:r>
                      <a:endParaRPr kumimoji="0" lang="ru-RU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700" marB="457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H</a:t>
                      </a:r>
                      <a:r>
                        <a:rPr kumimoji="0" lang="en-US" sz="1600" b="1" i="0" u="none" strike="noStrike" cap="none" normalizeH="0" baseline="-2500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</a:t>
                      </a: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O</a:t>
                      </a:r>
                      <a:endParaRPr kumimoji="0" lang="ru-RU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700" marB="457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O</a:t>
                      </a:r>
                      <a:r>
                        <a:rPr kumimoji="0" lang="en-US" sz="1600" b="1" i="0" u="none" strike="noStrike" cap="none" normalizeH="0" baseline="-2500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</a:t>
                      </a:r>
                      <a:endParaRPr kumimoji="0" lang="ru-RU" sz="1600" b="1" i="0" u="none" strike="noStrike" cap="none" normalizeH="0" baseline="-2500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700" marB="457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FeOOH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700" marB="457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700" marB="457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0,5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700" marB="457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0,75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700" marB="457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CBCB"/>
                    </a:solidFill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Fe(OH)</a:t>
                      </a:r>
                      <a:r>
                        <a:rPr kumimoji="0" lang="en-US" sz="16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</a:t>
                      </a:r>
                      <a:endParaRPr kumimoji="0" lang="ru-RU" sz="1600" b="0" i="0" u="none" strike="noStrike" cap="none" normalizeH="0" baseline="-250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0,5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7E7"/>
                    </a:solidFill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Fe(OH)</a:t>
                      </a:r>
                      <a:r>
                        <a:rPr kumimoji="0" lang="en-US" sz="16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</a:t>
                      </a:r>
                      <a:endParaRPr kumimoji="0" lang="ru-RU" sz="1600" b="0" i="0" u="none" strike="noStrike" cap="none" normalizeH="0" baseline="-250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1,5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0,75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CBCB"/>
                    </a:solidFill>
                  </a:tcPr>
                </a:tc>
              </a:tr>
            </a:tbl>
          </a:graphicData>
        </a:graphic>
      </p:graphicFrame>
      <p:sp>
        <p:nvSpPr>
          <p:cNvPr id="32965" name="Прямоугольник 2"/>
          <p:cNvSpPr>
            <a:spLocks noChangeArrowheads="1"/>
          </p:cNvSpPr>
          <p:nvPr/>
        </p:nvSpPr>
        <p:spPr bwMode="auto">
          <a:xfrm>
            <a:off x="152400" y="3962400"/>
            <a:ext cx="251460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2000" dirty="0">
                <a:latin typeface="Arial" charset="0"/>
              </a:rPr>
              <a:t>Продукты реакции, а также реагенты и соответствующие стехиометрические коэффициенты для взаимодействия компонентов стали и </a:t>
            </a:r>
            <a:r>
              <a:rPr lang="ru-RU" sz="2000" dirty="0" smtClean="0">
                <a:latin typeface="Arial" charset="0"/>
              </a:rPr>
              <a:t>воздуха</a:t>
            </a:r>
            <a:r>
              <a:rPr lang="en-US" sz="2000" dirty="0">
                <a:latin typeface="Arial" charset="0"/>
              </a:rPr>
              <a:t>.</a:t>
            </a:r>
            <a:endParaRPr lang="ru-RU" sz="20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1"/>
          <p:cNvSpPr>
            <a:spLocks noGrp="1"/>
          </p:cNvSpPr>
          <p:nvPr>
            <p:ph type="title"/>
          </p:nvPr>
        </p:nvSpPr>
        <p:spPr bwMode="auto">
          <a:xfrm>
            <a:off x="304800" y="304800"/>
            <a:ext cx="8534400" cy="1285875"/>
          </a:xfrm>
        </p:spPr>
        <p:txBody>
          <a:bodyPr/>
          <a:lstStyle/>
          <a:p>
            <a:pPr eaLnBrk="1" hangingPunct="1"/>
            <a:r>
              <a:rPr kumimoji="0" lang="ru-RU" sz="2500" dirty="0">
                <a:latin typeface="Arial" charset="0"/>
              </a:rPr>
              <a:t>Система сталь 12Х18Н10Т – воздух. </a:t>
            </a:r>
            <a:br>
              <a:rPr kumimoji="0" lang="ru-RU" sz="2500" dirty="0">
                <a:latin typeface="Arial" charset="0"/>
              </a:rPr>
            </a:br>
            <a:r>
              <a:rPr kumimoji="0" lang="ru-RU" sz="2500" dirty="0">
                <a:latin typeface="Arial" charset="0"/>
              </a:rPr>
              <a:t>Расчет энергии Гиббса реакций при воздействии </a:t>
            </a:r>
            <a:r>
              <a:rPr kumimoji="0" lang="ru-RU" sz="2500" dirty="0" smtClean="0">
                <a:latin typeface="Arial" charset="0"/>
              </a:rPr>
              <a:t>одиночных импульсов</a:t>
            </a:r>
            <a:endParaRPr kumimoji="0" lang="ru-RU" sz="25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379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ru-RU">
              <a:latin typeface="Century Schoolbook" charset="0"/>
            </a:endParaRPr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ru-RU">
              <a:latin typeface="Century Schoolbook" charset="0"/>
            </a:endParaRPr>
          </a:p>
        </p:txBody>
      </p:sp>
      <p:sp>
        <p:nvSpPr>
          <p:cNvPr id="3379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ru-RU"/>
          </a:p>
        </p:txBody>
      </p:sp>
      <p:pic>
        <p:nvPicPr>
          <p:cNvPr id="33798" name="Изображение 4" descr="3_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2" r="3249" b="65939"/>
          <a:stretch>
            <a:fillRect/>
          </a:stretch>
        </p:blipFill>
        <p:spPr bwMode="auto">
          <a:xfrm>
            <a:off x="342900" y="2362200"/>
            <a:ext cx="8496300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9" name="TextBox 2"/>
          <p:cNvSpPr txBox="1">
            <a:spLocks noChangeArrowheads="1"/>
          </p:cNvSpPr>
          <p:nvPr/>
        </p:nvSpPr>
        <p:spPr bwMode="auto">
          <a:xfrm>
            <a:off x="228600" y="1752600"/>
            <a:ext cx="8610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r>
              <a:rPr lang="ru-RU" sz="2000" dirty="0">
                <a:solidFill>
                  <a:srgbClr val="000000"/>
                </a:solidFill>
                <a:latin typeface="Arial" charset="0"/>
              </a:rPr>
              <a:t>Зависимость энергии Гиббса образования оксидов, гидроксидов, карбидов и нитридов железа и хрома от </a:t>
            </a:r>
            <a:r>
              <a:rPr lang="ru-RU" sz="2000" dirty="0" smtClean="0">
                <a:solidFill>
                  <a:srgbClr val="000000"/>
                </a:solidFill>
                <a:latin typeface="Arial" charset="0"/>
              </a:rPr>
              <a:t>температуры.</a:t>
            </a:r>
            <a:endParaRPr lang="en-US" sz="2000" dirty="0">
              <a:solidFill>
                <a:srgbClr val="000000"/>
              </a:solidFill>
              <a:latin typeface="Arial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2286000" y="5257800"/>
          <a:ext cx="4724400" cy="1479552"/>
        </p:xfrm>
        <a:graphic>
          <a:graphicData uri="http://schemas.openxmlformats.org/drawingml/2006/table">
            <a:tbl>
              <a:tblPr/>
              <a:tblGrid>
                <a:gridCol w="2209800"/>
                <a:gridCol w="2514600"/>
              </a:tblGrid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Температура, К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699" marB="4569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Состав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699" marB="4569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298-700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699" marB="4569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Fe</a:t>
                      </a:r>
                      <a:r>
                        <a:rPr kumimoji="0" lang="ru-RU" sz="1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</a:t>
                      </a: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O</a:t>
                      </a:r>
                      <a:r>
                        <a:rPr kumimoji="0" lang="ru-RU" sz="1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</a:t>
                      </a: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, CrO</a:t>
                      </a:r>
                      <a:r>
                        <a:rPr kumimoji="0" lang="ru-RU" sz="1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</a:t>
                      </a: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, NiO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699" marB="4569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CBCB"/>
                    </a:solidFill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700-1750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699" marB="4569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3FC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Fe</a:t>
                      </a:r>
                      <a:r>
                        <a:rPr kumimoji="0" lang="ru-RU" sz="1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</a:t>
                      </a: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O</a:t>
                      </a:r>
                      <a:r>
                        <a:rPr kumimoji="0" lang="ru-RU" sz="1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</a:t>
                      </a: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, 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Cr</a:t>
                      </a:r>
                      <a:r>
                        <a:rPr kumimoji="0" lang="ru-RU" sz="1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O</a:t>
                      </a:r>
                      <a:r>
                        <a:rPr kumimoji="0" lang="ru-RU" sz="1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3, </a:t>
                      </a: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NiO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699" marB="4569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3FC24"/>
                    </a:solidFill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1750-2000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699" marB="4569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Fe</a:t>
                      </a:r>
                      <a:r>
                        <a:rPr kumimoji="0" lang="ru-RU" sz="18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O</a:t>
                      </a:r>
                      <a:r>
                        <a:rPr kumimoji="0" lang="ru-RU" sz="18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, Cr</a:t>
                      </a:r>
                      <a:r>
                        <a:rPr kumimoji="0" lang="ru-RU" sz="18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O</a:t>
                      </a:r>
                      <a:r>
                        <a:rPr kumimoji="0" lang="ru-RU" sz="18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, </a:t>
                      </a:r>
                      <a:r>
                        <a:rPr kumimoji="0" lang="ru-RU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NiO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699" marB="4569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CBCB"/>
                    </a:solidFill>
                  </a:tcPr>
                </a:tc>
              </a:tr>
            </a:tbl>
          </a:graphicData>
        </a:graphic>
      </p:graphicFrame>
      <p:sp>
        <p:nvSpPr>
          <p:cNvPr id="33817" name="Номер слайда 1"/>
          <p:cNvSpPr txBox="1">
            <a:spLocks/>
          </p:cNvSpPr>
          <p:nvPr/>
        </p:nvSpPr>
        <p:spPr bwMode="auto">
          <a:xfrm>
            <a:off x="4016375" y="0"/>
            <a:ext cx="63182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r"/>
            <a:fld id="{7A1F1FE2-D53D-694F-AE88-A2E273F283C4}" type="slidenum">
              <a:rPr lang="en-US" sz="2400" b="1">
                <a:solidFill>
                  <a:srgbClr val="898989"/>
                </a:solidFill>
              </a:rPr>
              <a:pPr algn="r"/>
              <a:t>11</a:t>
            </a:fld>
            <a:endParaRPr lang="en-US" sz="2400" b="1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/>
          <p:cNvSpPr>
            <a:spLocks noGrp="1"/>
          </p:cNvSpPr>
          <p:nvPr>
            <p:ph type="title"/>
          </p:nvPr>
        </p:nvSpPr>
        <p:spPr bwMode="auto">
          <a:xfrm>
            <a:off x="304800" y="304800"/>
            <a:ext cx="8534400" cy="1295400"/>
          </a:xfrm>
        </p:spPr>
        <p:txBody>
          <a:bodyPr/>
          <a:lstStyle/>
          <a:p>
            <a:pPr eaLnBrk="1" hangingPunct="1"/>
            <a:r>
              <a:rPr kumimoji="0" lang="ru-RU" sz="2500" dirty="0">
                <a:latin typeface="Arial" charset="0"/>
              </a:rPr>
              <a:t>Обоснование применимости </a:t>
            </a:r>
            <a:r>
              <a:rPr kumimoji="0" lang="ru-RU" sz="2500" dirty="0" smtClean="0">
                <a:latin typeface="Arial" charset="0"/>
              </a:rPr>
              <a:t/>
            </a:r>
            <a:br>
              <a:rPr kumimoji="0" lang="ru-RU" sz="2500" dirty="0" smtClean="0">
                <a:latin typeface="Arial" charset="0"/>
              </a:rPr>
            </a:br>
            <a:r>
              <a:rPr kumimoji="0" lang="ru-RU" sz="2500" dirty="0" smtClean="0">
                <a:latin typeface="Arial" charset="0"/>
              </a:rPr>
              <a:t>методов </a:t>
            </a:r>
            <a:r>
              <a:rPr kumimoji="0" lang="ru-RU" sz="2500" dirty="0">
                <a:latin typeface="Arial" charset="0"/>
              </a:rPr>
              <a:t>химической термодинамики </a:t>
            </a:r>
            <a:r>
              <a:rPr kumimoji="0" lang="ru-RU" sz="2500" dirty="0" smtClean="0">
                <a:latin typeface="Arial" charset="0"/>
              </a:rPr>
              <a:t/>
            </a:r>
            <a:br>
              <a:rPr kumimoji="0" lang="ru-RU" sz="2500" dirty="0" smtClean="0">
                <a:latin typeface="Arial" charset="0"/>
              </a:rPr>
            </a:br>
            <a:r>
              <a:rPr kumimoji="0" lang="ru-RU" sz="2500" dirty="0" smtClean="0">
                <a:latin typeface="Arial" charset="0"/>
              </a:rPr>
              <a:t>для анализа импульсного </a:t>
            </a:r>
            <a:r>
              <a:rPr kumimoji="0" lang="ru-RU" sz="2500" dirty="0">
                <a:latin typeface="Arial" charset="0"/>
              </a:rPr>
              <a:t>лазерного воздействия</a:t>
            </a:r>
            <a:endParaRPr kumimoji="0" lang="en-US" sz="2500" dirty="0">
              <a:latin typeface="Arial" charset="0"/>
            </a:endParaRPr>
          </a:p>
        </p:txBody>
      </p:sp>
      <p:sp>
        <p:nvSpPr>
          <p:cNvPr id="30723" name="Объект 2"/>
          <p:cNvSpPr txBox="1">
            <a:spLocks/>
          </p:cNvSpPr>
          <p:nvPr/>
        </p:nvSpPr>
        <p:spPr bwMode="auto">
          <a:xfrm>
            <a:off x="338137" y="5334000"/>
            <a:ext cx="86201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None/>
            </a:pPr>
            <a:r>
              <a:rPr lang="ru-RU" sz="2000" dirty="0">
                <a:latin typeface="Arial" charset="0"/>
              </a:rPr>
              <a:t>2) </a:t>
            </a:r>
            <a:r>
              <a:rPr lang="ru-RU" sz="2000" dirty="0" smtClean="0">
                <a:latin typeface="Arial" charset="0"/>
              </a:rPr>
              <a:t>Использование режимов облучения </a:t>
            </a:r>
            <a:r>
              <a:rPr lang="ru-RU" sz="2000" dirty="0">
                <a:latin typeface="Arial" charset="0"/>
              </a:rPr>
              <a:t>с большим </a:t>
            </a:r>
            <a:r>
              <a:rPr lang="ru-RU" sz="2000" dirty="0" smtClean="0">
                <a:latin typeface="Arial" charset="0"/>
              </a:rPr>
              <a:t>перекрытием по </a:t>
            </a:r>
            <a:r>
              <a:rPr lang="ru-RU" sz="2000" dirty="0">
                <a:latin typeface="Arial" charset="0"/>
              </a:rPr>
              <a:t>оси </a:t>
            </a:r>
            <a:r>
              <a:rPr lang="ru-RU" sz="2000" dirty="0" smtClean="0">
                <a:latin typeface="Arial" charset="0"/>
              </a:rPr>
              <a:t>х и </a:t>
            </a:r>
            <a:r>
              <a:rPr lang="ru-RU" sz="2000" dirty="0">
                <a:latin typeface="Arial" charset="0"/>
              </a:rPr>
              <a:t>по оси у </a:t>
            </a:r>
            <a:r>
              <a:rPr lang="ru-RU" sz="2000" dirty="0" smtClean="0">
                <a:latin typeface="Arial" charset="0"/>
              </a:rPr>
              <a:t>позволяет  в значительной степени уменьшить градиенты</a:t>
            </a:r>
            <a:r>
              <a:rPr lang="en-US" sz="2000" dirty="0" smtClean="0">
                <a:latin typeface="Arial" charset="0"/>
              </a:rPr>
              <a:t> </a:t>
            </a:r>
            <a:r>
              <a:rPr lang="ru-RU" sz="2000" dirty="0" smtClean="0">
                <a:latin typeface="Arial" charset="0"/>
              </a:rPr>
              <a:t>и сгладить неоднородности распределения температуры поверхности. </a:t>
            </a:r>
            <a:endParaRPr lang="en-US" sz="2000" dirty="0">
              <a:latin typeface="Arial" charset="0"/>
            </a:endParaRPr>
          </a:p>
        </p:txBody>
      </p:sp>
      <p:sp>
        <p:nvSpPr>
          <p:cNvPr id="3072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ru-RU"/>
          </a:p>
        </p:txBody>
      </p:sp>
      <p:sp>
        <p:nvSpPr>
          <p:cNvPr id="30725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ru-RU"/>
          </a:p>
        </p:txBody>
      </p:sp>
      <p:sp>
        <p:nvSpPr>
          <p:cNvPr id="30726" name="Объект 2"/>
          <p:cNvSpPr txBox="1">
            <a:spLocks/>
          </p:cNvSpPr>
          <p:nvPr/>
        </p:nvSpPr>
        <p:spPr bwMode="auto">
          <a:xfrm>
            <a:off x="219075" y="1676400"/>
            <a:ext cx="8620125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just">
              <a:spcBef>
                <a:spcPct val="20000"/>
              </a:spcBef>
              <a:buFont typeface="Arial" charset="0"/>
              <a:buNone/>
            </a:pPr>
            <a:r>
              <a:rPr lang="ru-RU" sz="2000" dirty="0">
                <a:latin typeface="Arial" charset="0"/>
              </a:rPr>
              <a:t>1) Процесс импульсного лазерного нагрева по своему результату эквивалентен нагреву непрерывным излучением при максимальной на данном временном интервале температуре </a:t>
            </a:r>
            <a:r>
              <a:rPr lang="ru-RU" sz="2000" dirty="0" err="1" smtClean="0">
                <a:latin typeface="Arial" charset="0"/>
              </a:rPr>
              <a:t>T</a:t>
            </a:r>
            <a:r>
              <a:rPr lang="ru-RU" sz="2000" i="1" baseline="-25000" dirty="0" err="1" smtClean="0">
                <a:latin typeface="Arial" charset="0"/>
              </a:rPr>
              <a:t>макс</a:t>
            </a:r>
            <a:r>
              <a:rPr lang="ru-RU" sz="2000" dirty="0">
                <a:latin typeface="Arial" charset="0"/>
              </a:rPr>
              <a:t>, которая поддерживается на протяжении некоторого эквивалентного времени </a:t>
            </a:r>
            <a:r>
              <a:rPr lang="ru-RU" sz="2000" dirty="0" err="1" smtClean="0">
                <a:latin typeface="Arial" charset="0"/>
              </a:rPr>
              <a:t>t</a:t>
            </a:r>
            <a:r>
              <a:rPr lang="ru-RU" altLang="ja-JP" sz="2000" i="1" baseline="-25000" dirty="0" err="1" smtClean="0">
                <a:latin typeface="Arial" charset="0"/>
                <a:ea typeface="MS Gothic" charset="0"/>
                <a:cs typeface="MS Gothic" charset="0"/>
              </a:rPr>
              <a:t>экв</a:t>
            </a:r>
            <a:r>
              <a:rPr lang="en-US" altLang="ja-JP" sz="2000" baseline="30000" dirty="0" smtClean="0">
                <a:latin typeface="Arial" charset="0"/>
                <a:ea typeface="MS PGothic" charset="0"/>
                <a:cs typeface="MS PGothic" charset="0"/>
              </a:rPr>
              <a:t>[</a:t>
            </a:r>
            <a:r>
              <a:rPr lang="ru-RU" altLang="ja-JP" sz="2000" baseline="30000" dirty="0">
                <a:latin typeface="Arial" charset="0"/>
                <a:ea typeface="MS PGothic" charset="0"/>
                <a:cs typeface="MS PGothic" charset="0"/>
              </a:rPr>
              <a:t>7</a:t>
            </a:r>
            <a:r>
              <a:rPr lang="en-US" altLang="ja-JP" sz="2000" baseline="30000" dirty="0" smtClean="0">
                <a:latin typeface="Arial" charset="0"/>
                <a:ea typeface="MS PGothic" charset="0"/>
                <a:cs typeface="MS PGothic" charset="0"/>
              </a:rPr>
              <a:t>]</a:t>
            </a:r>
            <a:r>
              <a:rPr lang="ru-RU" altLang="ja-JP" sz="2000" dirty="0" smtClean="0">
                <a:latin typeface="Arial" charset="0"/>
                <a:ea typeface="MS PGothic" charset="0"/>
                <a:cs typeface="MS PGothic" charset="0"/>
              </a:rPr>
              <a:t>.</a:t>
            </a:r>
            <a:endParaRPr lang="en-US" sz="2000" dirty="0">
              <a:latin typeface="Arial" charset="0"/>
            </a:endParaRPr>
          </a:p>
        </p:txBody>
      </p:sp>
      <p:sp>
        <p:nvSpPr>
          <p:cNvPr id="30727" name="Номер слайда 1"/>
          <p:cNvSpPr txBox="1">
            <a:spLocks/>
          </p:cNvSpPr>
          <p:nvPr/>
        </p:nvSpPr>
        <p:spPr bwMode="auto">
          <a:xfrm>
            <a:off x="4016375" y="0"/>
            <a:ext cx="63182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r"/>
            <a:fld id="{8D402F2D-0B98-4745-8CA0-9491166F40FF}" type="slidenum">
              <a:rPr lang="en-US" sz="2400" b="1">
                <a:solidFill>
                  <a:srgbClr val="898989"/>
                </a:solidFill>
              </a:rPr>
              <a:pPr algn="r"/>
              <a:t>12</a:t>
            </a:fld>
            <a:endParaRPr lang="en-US" sz="2400" b="1">
              <a:solidFill>
                <a:srgbClr val="898989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81000" y="6381690"/>
            <a:ext cx="8458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altLang="ja-JP" sz="1000" baseline="30000" dirty="0" smtClean="0">
                <a:latin typeface="Arial" charset="0"/>
                <a:ea typeface="MS PGothic" charset="0"/>
                <a:cs typeface="MS PGothic" charset="0"/>
              </a:rPr>
              <a:t>[</a:t>
            </a:r>
            <a:r>
              <a:rPr lang="ru-RU" altLang="ja-JP" sz="1000" baseline="30000" dirty="0" smtClean="0">
                <a:latin typeface="Arial" charset="0"/>
                <a:ea typeface="MS PGothic" charset="0"/>
                <a:cs typeface="MS PGothic" charset="0"/>
              </a:rPr>
              <a:t>7</a:t>
            </a:r>
            <a:r>
              <a:rPr lang="en-US" altLang="ja-JP" sz="1000" baseline="30000" dirty="0" smtClean="0">
                <a:latin typeface="Arial" charset="0"/>
                <a:ea typeface="MS PGothic" charset="0"/>
                <a:cs typeface="MS PGothic" charset="0"/>
              </a:rPr>
              <a:t>]</a:t>
            </a:r>
            <a:r>
              <a:rPr lang="ru-RU" altLang="ja-JP" sz="1000" baseline="30000" dirty="0">
                <a:latin typeface="Arial" charset="0"/>
              </a:rPr>
              <a:t> </a:t>
            </a:r>
            <a:r>
              <a:rPr lang="ru-RU" altLang="ja-JP" sz="1000" dirty="0" err="1" smtClean="0">
                <a:latin typeface="Arial" charset="0"/>
              </a:rPr>
              <a:t>Либенсон</a:t>
            </a:r>
            <a:r>
              <a:rPr lang="ru-RU" altLang="ja-JP" sz="1000" dirty="0" smtClean="0">
                <a:latin typeface="Arial" charset="0"/>
              </a:rPr>
              <a:t> </a:t>
            </a:r>
            <a:r>
              <a:rPr lang="ru-RU" altLang="ja-JP" sz="1000" dirty="0">
                <a:latin typeface="Arial" charset="0"/>
              </a:rPr>
              <a:t>М.Н. </a:t>
            </a:r>
            <a:r>
              <a:rPr lang="en-US" altLang="ja-JP" sz="1000" dirty="0" smtClean="0">
                <a:latin typeface="Arial" charset="0"/>
              </a:rPr>
              <a:t>“</a:t>
            </a:r>
            <a:r>
              <a:rPr lang="ru-RU" altLang="ja-JP" sz="1000" dirty="0" smtClean="0">
                <a:latin typeface="Arial" charset="0"/>
              </a:rPr>
              <a:t>Лазерно-индуцированные </a:t>
            </a:r>
            <a:r>
              <a:rPr lang="ru-RU" altLang="ja-JP" sz="1000" dirty="0">
                <a:latin typeface="Arial" charset="0"/>
              </a:rPr>
              <a:t>оптические и термические процессы в конденсированных средах и их взаимное </a:t>
            </a:r>
            <a:r>
              <a:rPr lang="ru-RU" altLang="ja-JP" sz="1000" dirty="0" smtClean="0">
                <a:latin typeface="Arial" charset="0"/>
              </a:rPr>
              <a:t>влияние</a:t>
            </a:r>
            <a:r>
              <a:rPr lang="en-US" altLang="ja-JP" sz="1000" dirty="0" smtClean="0">
                <a:latin typeface="Arial" charset="0"/>
              </a:rPr>
              <a:t>,”</a:t>
            </a:r>
            <a:r>
              <a:rPr lang="ru-RU" altLang="ja-JP" sz="1000" dirty="0" smtClean="0">
                <a:latin typeface="Arial" charset="0"/>
              </a:rPr>
              <a:t> М</a:t>
            </a:r>
            <a:r>
              <a:rPr lang="ru-RU" altLang="ja-JP" sz="1000" dirty="0">
                <a:latin typeface="Arial" charset="0"/>
              </a:rPr>
              <a:t>.: Наука, </a:t>
            </a:r>
            <a:r>
              <a:rPr lang="ru-RU" altLang="ja-JP" sz="1000" dirty="0" smtClean="0">
                <a:latin typeface="Arial" charset="0"/>
              </a:rPr>
              <a:t>2007</a:t>
            </a:r>
            <a:r>
              <a:rPr lang="en-US" altLang="ja-JP" sz="1000" dirty="0" smtClean="0">
                <a:latin typeface="Arial" charset="0"/>
              </a:rPr>
              <a:t>,</a:t>
            </a:r>
            <a:r>
              <a:rPr lang="ru-RU" altLang="ja-JP" sz="1000" dirty="0" smtClean="0">
                <a:latin typeface="Arial" charset="0"/>
              </a:rPr>
              <a:t> </a:t>
            </a:r>
            <a:r>
              <a:rPr lang="ru-RU" altLang="ja-JP" sz="1000" dirty="0">
                <a:latin typeface="Arial" charset="0"/>
              </a:rPr>
              <a:t>424 с.</a:t>
            </a:r>
            <a:r>
              <a:rPr lang="ru-RU" altLang="ja-JP" sz="1000" baseline="30000" dirty="0">
                <a:latin typeface="Arial" charset="0"/>
              </a:rPr>
              <a:t> </a:t>
            </a:r>
            <a:endParaRPr lang="en-US" sz="1000" dirty="0">
              <a:latin typeface="Arial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3957133"/>
              </p:ext>
            </p:extLst>
          </p:nvPr>
        </p:nvGraphicFramePr>
        <p:xfrm>
          <a:off x="457200" y="4114800"/>
          <a:ext cx="4953000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2200"/>
                <a:gridCol w="1143000"/>
                <a:gridCol w="144780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Arial"/>
                          <a:cs typeface="Arial"/>
                        </a:rPr>
                        <a:t>Материал</a:t>
                      </a:r>
                      <a:endParaRPr lang="ru-RU" sz="20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T</a:t>
                      </a:r>
                      <a:r>
                        <a:rPr kumimoji="0" lang="ru-RU" sz="20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макс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, 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K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/>
                        <a:ea typeface="MS Mincho" charset="0"/>
                        <a:cs typeface="Arial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t</a:t>
                      </a:r>
                      <a:r>
                        <a:rPr kumimoji="0" lang="ru-RU" sz="2000" b="1" i="0" u="none" strike="noStrike" cap="none" normalizeH="0" baseline="-2500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экв</a:t>
                      </a: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, </a:t>
                      </a:r>
                      <a:r>
                        <a:rPr kumimoji="0" lang="ru-RU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мкс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/>
                        <a:ea typeface="MS Mincho" charset="0"/>
                        <a:cs typeface="Arial"/>
                      </a:endParaRPr>
                    </a:p>
                  </a:txBody>
                  <a:tcPr marL="68580" marR="68580" marT="0" marB="0" anchor="ctr" horzOverflow="overflow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Arial"/>
                          <a:cs typeface="Arial"/>
                        </a:rPr>
                        <a:t>Сталь 12Х18Н10Т </a:t>
                      </a:r>
                      <a:endParaRPr lang="ru-RU" sz="20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Arial"/>
                          <a:cs typeface="Arial"/>
                        </a:rPr>
                        <a:t>1237</a:t>
                      </a:r>
                      <a:endParaRPr lang="ru-RU" sz="20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Arial"/>
                          <a:cs typeface="Arial"/>
                        </a:rPr>
                        <a:t>0,88-10,54</a:t>
                      </a:r>
                      <a:endParaRPr lang="ru-RU" sz="20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0" lang="ru-RU" sz="2000" dirty="0" smtClean="0">
                          <a:latin typeface="Arial"/>
                          <a:cs typeface="Arial"/>
                        </a:rPr>
                        <a:t>Титан </a:t>
                      </a:r>
                      <a:r>
                        <a:rPr kumimoji="0" lang="en-US" sz="2000" dirty="0" smtClean="0">
                          <a:latin typeface="Arial"/>
                          <a:cs typeface="Arial"/>
                        </a:rPr>
                        <a:t>BT1-0</a:t>
                      </a:r>
                      <a:endParaRPr lang="ru-RU" sz="20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Arial"/>
                          <a:cs typeface="Arial"/>
                        </a:rPr>
                        <a:t>987</a:t>
                      </a:r>
                      <a:endParaRPr lang="ru-RU" sz="20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Arial"/>
                          <a:cs typeface="Arial"/>
                        </a:rPr>
                        <a:t>2,63-9,57</a:t>
                      </a:r>
                      <a:endParaRPr lang="ru-RU" sz="20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Изображение 3" descr="Рисунок4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200400"/>
            <a:ext cx="3901291" cy="824331"/>
          </a:xfrm>
          <a:prstGeom prst="rect">
            <a:avLst/>
          </a:prstGeom>
        </p:spPr>
      </p:pic>
      <p:pic>
        <p:nvPicPr>
          <p:cNvPr id="5" name="Изображение 4" descr="Рисунок5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169678"/>
            <a:ext cx="3308928" cy="868922"/>
          </a:xfrm>
          <a:prstGeom prst="rect">
            <a:avLst/>
          </a:prstGeom>
        </p:spPr>
      </p:pic>
      <p:sp>
        <p:nvSpPr>
          <p:cNvPr id="12" name="Содержимое 2"/>
          <p:cNvSpPr>
            <a:spLocks noGrp="1"/>
          </p:cNvSpPr>
          <p:nvPr>
            <p:ph idx="1"/>
          </p:nvPr>
        </p:nvSpPr>
        <p:spPr>
          <a:xfrm>
            <a:off x="6019800" y="4191000"/>
            <a:ext cx="2743200" cy="1219200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 typeface="Wingdings" charset="0"/>
              <a:buNone/>
            </a:pPr>
            <a:r>
              <a:rPr kumimoji="0" lang="en-US" sz="1400" i="1" dirty="0" smtClean="0">
                <a:latin typeface="Arial"/>
                <a:cs typeface="Arial"/>
              </a:rPr>
              <a:t>R </a:t>
            </a:r>
            <a:r>
              <a:rPr kumimoji="0" lang="ru-RU" sz="1400" i="1" dirty="0" smtClean="0">
                <a:latin typeface="Arial"/>
                <a:cs typeface="Arial"/>
              </a:rPr>
              <a:t>–</a:t>
            </a:r>
            <a:r>
              <a:rPr kumimoji="0" lang="ru-RU" sz="1400" dirty="0" smtClean="0">
                <a:latin typeface="Arial"/>
                <a:cs typeface="Arial"/>
              </a:rPr>
              <a:t> коэффициент отражения</a:t>
            </a:r>
            <a:r>
              <a:rPr kumimoji="0" lang="en-US" sz="1400" dirty="0" smtClean="0">
                <a:latin typeface="Arial"/>
                <a:cs typeface="Arial"/>
              </a:rPr>
              <a:t>;</a:t>
            </a:r>
            <a:endParaRPr kumimoji="0" lang="ru-RU" sz="1400" dirty="0" smtClean="0">
              <a:latin typeface="Arial"/>
              <a:cs typeface="Arial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kumimoji="0" lang="ru-RU" sz="1400" i="1" dirty="0" smtClean="0">
                <a:latin typeface="Arial"/>
                <a:cs typeface="Arial"/>
              </a:rPr>
              <a:t>а</a:t>
            </a:r>
            <a:r>
              <a:rPr kumimoji="0" lang="ru-RU" sz="1400" dirty="0" smtClean="0">
                <a:latin typeface="Arial"/>
                <a:cs typeface="Arial"/>
              </a:rPr>
              <a:t> – </a:t>
            </a:r>
            <a:r>
              <a:rPr kumimoji="0" lang="ru-RU" sz="1400" dirty="0" err="1" smtClean="0">
                <a:latin typeface="Arial"/>
                <a:cs typeface="Arial"/>
              </a:rPr>
              <a:t>температуропроводность</a:t>
            </a:r>
            <a:r>
              <a:rPr kumimoji="0" lang="ru-RU" sz="1400" dirty="0" smtClean="0">
                <a:latin typeface="Arial"/>
                <a:cs typeface="Arial"/>
              </a:rPr>
              <a:t>;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sz="1400" i="1" dirty="0">
                <a:latin typeface="Arial"/>
                <a:cs typeface="Arial"/>
              </a:rPr>
              <a:t>k</a:t>
            </a:r>
            <a:r>
              <a:rPr lang="ru-RU" sz="1400" i="1" dirty="0">
                <a:latin typeface="Arial"/>
                <a:cs typeface="Arial"/>
              </a:rPr>
              <a:t> </a:t>
            </a:r>
            <a:r>
              <a:rPr lang="ru-RU" sz="1400" dirty="0" smtClean="0">
                <a:latin typeface="Arial"/>
                <a:cs typeface="Arial"/>
              </a:rPr>
              <a:t> </a:t>
            </a:r>
            <a:r>
              <a:rPr lang="ru-RU" sz="1400" dirty="0">
                <a:latin typeface="Arial"/>
                <a:cs typeface="Arial"/>
              </a:rPr>
              <a:t>- </a:t>
            </a:r>
            <a:r>
              <a:rPr lang="ru-RU" sz="1400" dirty="0" smtClean="0">
                <a:latin typeface="Arial"/>
                <a:cs typeface="Arial"/>
              </a:rPr>
              <a:t>теплопроводность;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sz="1400" i="1" dirty="0" smtClean="0">
                <a:latin typeface="Arial"/>
                <a:cs typeface="Arial"/>
              </a:rPr>
              <a:t>T</a:t>
            </a:r>
            <a:r>
              <a:rPr lang="en-US" sz="1400" i="1" baseline="-25000" dirty="0" smtClean="0">
                <a:latin typeface="Arial"/>
                <a:cs typeface="Arial"/>
              </a:rPr>
              <a:t>a</a:t>
            </a:r>
            <a:r>
              <a:rPr lang="en-US" sz="1400" dirty="0" smtClean="0">
                <a:latin typeface="Arial"/>
                <a:cs typeface="Arial"/>
              </a:rPr>
              <a:t> – </a:t>
            </a:r>
            <a:r>
              <a:rPr lang="ru-RU" sz="1400" dirty="0" smtClean="0">
                <a:latin typeface="Arial"/>
                <a:cs typeface="Arial"/>
              </a:rPr>
              <a:t>температура активации;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sz="1400" i="1" dirty="0" smtClean="0">
                <a:latin typeface="Arial"/>
                <a:cs typeface="Arial"/>
              </a:rPr>
              <a:t>T</a:t>
            </a:r>
            <a:r>
              <a:rPr lang="ru-RU" sz="1400" i="1" baseline="-25000" dirty="0" smtClean="0">
                <a:latin typeface="Arial"/>
                <a:cs typeface="Arial"/>
              </a:rPr>
              <a:t>н</a:t>
            </a:r>
            <a:r>
              <a:rPr lang="ru-RU" sz="1400" i="1" dirty="0" smtClean="0">
                <a:latin typeface="Arial"/>
                <a:cs typeface="Arial"/>
              </a:rPr>
              <a:t> </a:t>
            </a:r>
            <a:r>
              <a:rPr lang="ru-RU" sz="1400" dirty="0" smtClean="0">
                <a:latin typeface="Arial"/>
                <a:cs typeface="Arial"/>
              </a:rPr>
              <a:t>– начальная температура.</a:t>
            </a:r>
          </a:p>
          <a:p>
            <a:pPr eaLnBrk="1" hangingPunct="1">
              <a:spcBef>
                <a:spcPct val="0"/>
              </a:spcBef>
              <a:buNone/>
            </a:pPr>
            <a:endParaRPr lang="ru-RU" sz="1400" dirty="0" smtClean="0">
              <a:latin typeface="Arial"/>
              <a:cs typeface="Arial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ru-RU" sz="1400" dirty="0" smtClean="0">
                <a:latin typeface="Arial"/>
                <a:cs typeface="Arial"/>
              </a:rPr>
              <a:t> </a:t>
            </a:r>
            <a:endParaRPr kumimoji="0" lang="ru-RU" sz="1400" dirty="0" smtClean="0">
              <a:latin typeface="Arial"/>
              <a:cs typeface="Arial"/>
            </a:endParaRPr>
          </a:p>
          <a:p>
            <a:pPr eaLnBrk="1" hangingPunct="1">
              <a:spcBef>
                <a:spcPct val="0"/>
              </a:spcBef>
              <a:buFont typeface="Arial" charset="0"/>
              <a:buNone/>
            </a:pPr>
            <a:endParaRPr kumimoji="0" lang="ru-RU" sz="1400" dirty="0">
              <a:latin typeface="Arial"/>
              <a:cs typeface="Arial"/>
            </a:endParaRPr>
          </a:p>
          <a:p>
            <a:pPr eaLnBrk="1" hangingPunct="1">
              <a:buFont typeface="Wingdings" charset="0"/>
              <a:buNone/>
            </a:pPr>
            <a:r>
              <a:rPr kumimoji="0" lang="ru-RU" sz="1400" dirty="0">
                <a:latin typeface="Arial"/>
                <a:cs typeface="Arial"/>
              </a:rPr>
              <a:t>	</a:t>
            </a:r>
          </a:p>
          <a:p>
            <a:pPr eaLnBrk="1" hangingPunct="1">
              <a:buFont typeface="Wingdings" charset="0"/>
              <a:buNone/>
            </a:pPr>
            <a:endParaRPr kumimoji="0" lang="ru-RU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6416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Номер слайда 3"/>
          <p:cNvSpPr txBox="1">
            <a:spLocks noGrp="1"/>
          </p:cNvSpPr>
          <p:nvPr/>
        </p:nvSpPr>
        <p:spPr bwMode="auto">
          <a:xfrm>
            <a:off x="8129588" y="5734050"/>
            <a:ext cx="6096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/>
            <a:fld id="{4F9784D4-BA8A-F84C-8526-116E7E43B80E}" type="slidenum">
              <a:rPr lang="ru-RU" sz="1400" b="1">
                <a:solidFill>
                  <a:srgbClr val="FFFFFF"/>
                </a:solidFill>
              </a:rPr>
              <a:pPr algn="ctr" eaLnBrk="1" hangingPunct="1"/>
              <a:t>13</a:t>
            </a:fld>
            <a:endParaRPr lang="ru-RU" sz="1400" b="1">
              <a:solidFill>
                <a:srgbClr val="FFFFFF"/>
              </a:solidFill>
            </a:endParaRPr>
          </a:p>
        </p:txBody>
      </p:sp>
      <p:sp>
        <p:nvSpPr>
          <p:cNvPr id="3584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ru-RU">
              <a:latin typeface="Century Schoolbook" charset="0"/>
            </a:endParaRPr>
          </a:p>
        </p:txBody>
      </p:sp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ru-RU">
              <a:latin typeface="Century Schoolbook" charset="0"/>
            </a:endParaRPr>
          </a:p>
        </p:txBody>
      </p:sp>
      <p:sp>
        <p:nvSpPr>
          <p:cNvPr id="3584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ru-RU"/>
          </a:p>
        </p:txBody>
      </p:sp>
      <p:sp>
        <p:nvSpPr>
          <p:cNvPr id="35846" name="TextBox 4"/>
          <p:cNvSpPr txBox="1">
            <a:spLocks noChangeArrowheads="1"/>
          </p:cNvSpPr>
          <p:nvPr/>
        </p:nvSpPr>
        <p:spPr bwMode="auto">
          <a:xfrm>
            <a:off x="190857" y="1657290"/>
            <a:ext cx="513193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/>
            <a:r>
              <a:rPr lang="ru-RU" sz="2000" dirty="0">
                <a:solidFill>
                  <a:srgbClr val="000000"/>
                </a:solidFill>
                <a:latin typeface="Arial" charset="0"/>
              </a:rPr>
              <a:t>Р</a:t>
            </a:r>
            <a:r>
              <a:rPr lang="ru-RU" sz="2000" dirty="0" smtClean="0">
                <a:solidFill>
                  <a:srgbClr val="000000"/>
                </a:solidFill>
                <a:latin typeface="Arial" charset="0"/>
              </a:rPr>
              <a:t>асчетный состав </a:t>
            </a:r>
            <a:r>
              <a:rPr lang="ru-RU" sz="2000" dirty="0">
                <a:solidFill>
                  <a:srgbClr val="000000"/>
                </a:solidFill>
                <a:latin typeface="Arial" charset="0"/>
              </a:rPr>
              <a:t>образующихся </a:t>
            </a:r>
            <a:r>
              <a:rPr lang="ru-RU" sz="2000" dirty="0" smtClean="0">
                <a:solidFill>
                  <a:srgbClr val="000000"/>
                </a:solidFill>
                <a:latin typeface="Arial" charset="0"/>
              </a:rPr>
              <a:t>пленок.</a:t>
            </a:r>
            <a:endParaRPr lang="en-US" sz="2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5847" name="TextBox 4"/>
          <p:cNvSpPr txBox="1">
            <a:spLocks noChangeArrowheads="1"/>
          </p:cNvSpPr>
          <p:nvPr/>
        </p:nvSpPr>
        <p:spPr bwMode="auto">
          <a:xfrm>
            <a:off x="228600" y="3711575"/>
            <a:ext cx="8610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eaLnBrk="1" hangingPunct="1"/>
            <a:r>
              <a:rPr lang="ru-RU" sz="2000" dirty="0">
                <a:latin typeface="Arial" charset="0"/>
              </a:rPr>
              <a:t>Состав образующихся пленок, определенный методом </a:t>
            </a:r>
          </a:p>
          <a:p>
            <a:pPr eaLnBrk="1" hangingPunct="1"/>
            <a:r>
              <a:rPr lang="ru-RU" sz="2000" dirty="0" err="1">
                <a:latin typeface="Arial" charset="0"/>
              </a:rPr>
              <a:t>Оже</a:t>
            </a:r>
            <a:r>
              <a:rPr lang="ru-RU" sz="2000" dirty="0">
                <a:latin typeface="Arial" charset="0"/>
              </a:rPr>
              <a:t>-</a:t>
            </a:r>
            <a:r>
              <a:rPr lang="ru-RU" sz="2000" dirty="0" smtClean="0">
                <a:latin typeface="Arial" charset="0"/>
              </a:rPr>
              <a:t>спектроскопии</a:t>
            </a:r>
            <a:r>
              <a:rPr lang="en-US" sz="2000" baseline="30000" dirty="0" smtClean="0">
                <a:latin typeface="Arial" charset="0"/>
              </a:rPr>
              <a:t>[</a:t>
            </a:r>
            <a:r>
              <a:rPr lang="ru-RU" sz="2000" baseline="30000" dirty="0" smtClean="0">
                <a:latin typeface="Arial" charset="0"/>
              </a:rPr>
              <a:t>9</a:t>
            </a:r>
            <a:r>
              <a:rPr lang="en-US" sz="2000" baseline="30000" dirty="0" smtClean="0">
                <a:latin typeface="Arial" charset="0"/>
              </a:rPr>
              <a:t>]</a:t>
            </a:r>
            <a:r>
              <a:rPr lang="ru-RU" sz="2000" dirty="0" smtClean="0">
                <a:latin typeface="Arial" charset="0"/>
              </a:rPr>
              <a:t>.</a:t>
            </a:r>
            <a:endParaRPr lang="en-US" sz="2000" dirty="0">
              <a:latin typeface="Arial" charset="0"/>
            </a:endParaRPr>
          </a:p>
        </p:txBody>
      </p:sp>
      <p:sp>
        <p:nvSpPr>
          <p:cNvPr id="35848" name="Заголовок 1"/>
          <p:cNvSpPr>
            <a:spLocks noGrp="1"/>
          </p:cNvSpPr>
          <p:nvPr>
            <p:ph type="title"/>
          </p:nvPr>
        </p:nvSpPr>
        <p:spPr bwMode="auto">
          <a:xfrm>
            <a:off x="304800" y="457200"/>
            <a:ext cx="8534400" cy="1133475"/>
          </a:xfrm>
        </p:spPr>
        <p:txBody>
          <a:bodyPr/>
          <a:lstStyle/>
          <a:p>
            <a:pPr eaLnBrk="1" hangingPunct="1"/>
            <a:r>
              <a:rPr kumimoji="0" lang="ru-RU" sz="2800">
                <a:latin typeface="Arial" charset="0"/>
              </a:rPr>
              <a:t>Система сталь 12Х18Н10Т – воздух. Сравнение теоретических и экспериментальных данных</a:t>
            </a:r>
            <a:endParaRPr kumimoji="0" lang="ru-RU" sz="2800">
              <a:solidFill>
                <a:srgbClr val="FF0000"/>
              </a:solidFill>
              <a:latin typeface="Arial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1158131"/>
              </p:ext>
            </p:extLst>
          </p:nvPr>
        </p:nvGraphicFramePr>
        <p:xfrm>
          <a:off x="2057400" y="2025649"/>
          <a:ext cx="6781800" cy="1784351"/>
        </p:xfrm>
        <a:graphic>
          <a:graphicData uri="http://schemas.openxmlformats.org/drawingml/2006/table">
            <a:tbl>
              <a:tblPr/>
              <a:tblGrid>
                <a:gridCol w="838200"/>
                <a:gridCol w="685800"/>
                <a:gridCol w="2895600"/>
                <a:gridCol w="2362200"/>
              </a:tblGrid>
              <a:tr h="8239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</a:t>
                      </a:r>
                      <a:r>
                        <a:rPr kumimoji="0" lang="ru-RU" sz="18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макс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, 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K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charset="0"/>
                        <a:cs typeface="MS Mincho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</a:t>
                      </a:r>
                      <a:r>
                        <a:rPr kumimoji="0" lang="ru-RU" sz="1800" b="1" i="0" u="none" strike="noStrike" cap="none" normalizeH="0" baseline="-2500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экв</a:t>
                      </a: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, </a:t>
                      </a:r>
                      <a:r>
                        <a:rPr kumimoji="0" lang="ru-RU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мкс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charset="0"/>
                        <a:cs typeface="MS Mincho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Слой 1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(пленка - подложка) 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charset="0"/>
                        <a:cs typeface="MS Mincho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Слой 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(воздух - пленка) 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charset="0"/>
                        <a:cs typeface="MS Mincho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1116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1237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CBCB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0,88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-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1,54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Mincho" charset="0"/>
                          <a:cs typeface="MS Mincho" charset="0"/>
                        </a:rPr>
                        <a:t>Cr</a:t>
                      </a:r>
                      <a:r>
                        <a:rPr kumimoji="0" lang="en-US" sz="1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Mincho" charset="0"/>
                          <a:cs typeface="MS Mincho" charset="0"/>
                        </a:rPr>
                        <a:t>2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Mincho" charset="0"/>
                          <a:cs typeface="MS Mincho" charset="0"/>
                        </a:rPr>
                        <a:t>O</a:t>
                      </a:r>
                      <a:r>
                        <a:rPr kumimoji="0" lang="en-US" sz="1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Mincho" charset="0"/>
                          <a:cs typeface="MS Mincho" charset="0"/>
                        </a:rPr>
                        <a:t>3</a:t>
                      </a: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, 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NiO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charset="0"/>
                        <a:cs typeface="MS Mincho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CBCB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Fe</a:t>
                      </a:r>
                      <a:r>
                        <a:rPr kumimoji="0" lang="ru-RU" sz="1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</a:t>
                      </a: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O</a:t>
                      </a:r>
                      <a:r>
                        <a:rPr kumimoji="0" lang="ru-RU" sz="1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charset="0"/>
                        <a:cs typeface="MS Mincho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CBCB"/>
                    </a:solidFill>
                  </a:tcPr>
                </a:tc>
              </a:tr>
              <a:tr h="5492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FeCr</a:t>
                      </a:r>
                      <a:r>
                        <a:rPr kumimoji="0" lang="ru-RU" sz="18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O</a:t>
                      </a:r>
                      <a:r>
                        <a:rPr kumimoji="0" lang="ru-RU" sz="18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,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NiO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charset="0"/>
                        <a:cs typeface="MS Mincho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7E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5868" name="Номер слайда 1"/>
          <p:cNvSpPr txBox="1">
            <a:spLocks/>
          </p:cNvSpPr>
          <p:nvPr/>
        </p:nvSpPr>
        <p:spPr bwMode="auto">
          <a:xfrm>
            <a:off x="4016375" y="0"/>
            <a:ext cx="63182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r"/>
            <a:fld id="{37AEC876-6A0C-B04F-A5DE-6871C1A64FE8}" type="slidenum">
              <a:rPr lang="en-US" sz="2400" b="1">
                <a:solidFill>
                  <a:srgbClr val="898989"/>
                </a:solidFill>
              </a:rPr>
              <a:pPr algn="r"/>
              <a:t>13</a:t>
            </a:fld>
            <a:endParaRPr lang="en-US" sz="2400" b="1">
              <a:solidFill>
                <a:srgbClr val="898989"/>
              </a:solidFill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6528965"/>
              </p:ext>
            </p:extLst>
          </p:nvPr>
        </p:nvGraphicFramePr>
        <p:xfrm>
          <a:off x="2057400" y="4427538"/>
          <a:ext cx="6705600" cy="1843088"/>
        </p:xfrm>
        <a:graphic>
          <a:graphicData uri="http://schemas.openxmlformats.org/drawingml/2006/table">
            <a:tbl>
              <a:tblPr/>
              <a:tblGrid>
                <a:gridCol w="762000"/>
                <a:gridCol w="762000"/>
                <a:gridCol w="2895600"/>
                <a:gridCol w="2286000"/>
              </a:tblGrid>
              <a:tr h="8239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</a:t>
                      </a:r>
                      <a:r>
                        <a:rPr kumimoji="0" lang="ru-RU" sz="18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макс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, 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K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charset="0"/>
                        <a:cs typeface="MS Mincho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</a:t>
                      </a:r>
                      <a:r>
                        <a:rPr kumimoji="0" lang="ru-RU" sz="18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экв</a:t>
                      </a: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, мкс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charset="0"/>
                        <a:cs typeface="MS Mincho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Слой 1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(пленка - подложка) 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charset="0"/>
                        <a:cs typeface="MS Mincho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Слой 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(воздух - пленка) 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charset="0"/>
                        <a:cs typeface="MS Mincho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3337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12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CBCB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Mincho" charset="0"/>
                          <a:cs typeface="MS Mincho" charset="0"/>
                        </a:rPr>
                        <a:t>1,02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Mincho" charset="0"/>
                          <a:cs typeface="MS Mincho" charset="0"/>
                        </a:rPr>
                        <a:t>Cr</a:t>
                      </a:r>
                      <a:r>
                        <a:rPr kumimoji="0" lang="en-US" sz="1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Mincho" charset="0"/>
                          <a:cs typeface="MS Mincho" charset="0"/>
                        </a:rPr>
                        <a:t>2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Mincho" charset="0"/>
                          <a:cs typeface="MS Mincho" charset="0"/>
                        </a:rPr>
                        <a:t>O</a:t>
                      </a:r>
                      <a:r>
                        <a:rPr kumimoji="0" lang="en-US" sz="1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Mincho" charset="0"/>
                          <a:cs typeface="MS Mincho" charset="0"/>
                        </a:rPr>
                        <a:t>3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CBCB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Fe</a:t>
                      </a:r>
                      <a:r>
                        <a:rPr kumimoji="0" lang="ru-RU" sz="1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</a:t>
                      </a: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O</a:t>
                      </a:r>
                      <a:r>
                        <a:rPr kumimoji="0" lang="ru-RU" sz="1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charset="0"/>
                        <a:cs typeface="MS Mincho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CBCB"/>
                    </a:solidFill>
                  </a:tcPr>
                </a:tc>
              </a:tr>
              <a:tr h="6858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FeFe</a:t>
                      </a:r>
                      <a:r>
                        <a:rPr kumimoji="0" lang="ru-RU" sz="1800" b="0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2-x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Cr</a:t>
                      </a:r>
                      <a:r>
                        <a:rPr kumimoji="0" lang="ru-RU" sz="1800" b="0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x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O</a:t>
                      </a:r>
                      <a:r>
                        <a:rPr kumimoji="0" lang="ru-RU" sz="1800" b="0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где х – от 0 до 2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S Mincho" charset="0"/>
                        <a:cs typeface="MS Mincho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7E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4" name="Прямая со стрелкой 3"/>
          <p:cNvCxnSpPr/>
          <p:nvPr/>
        </p:nvCxnSpPr>
        <p:spPr>
          <a:xfrm>
            <a:off x="1828800" y="2819400"/>
            <a:ext cx="0" cy="990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889" name="TextBox 4"/>
          <p:cNvSpPr txBox="1">
            <a:spLocks noChangeArrowheads="1"/>
          </p:cNvSpPr>
          <p:nvPr/>
        </p:nvSpPr>
        <p:spPr bwMode="auto">
          <a:xfrm>
            <a:off x="304800" y="2949575"/>
            <a:ext cx="1562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eaLnBrk="1" hangingPunct="1"/>
            <a:r>
              <a:rPr lang="ru-RU" sz="2000" dirty="0">
                <a:solidFill>
                  <a:srgbClr val="000000"/>
                </a:solidFill>
                <a:latin typeface="Arial" charset="0"/>
              </a:rPr>
              <a:t>Количество </a:t>
            </a:r>
          </a:p>
          <a:p>
            <a:pPr eaLnBrk="1" hangingPunct="1"/>
            <a:r>
              <a:rPr lang="ru-RU" sz="2000" dirty="0">
                <a:solidFill>
                  <a:srgbClr val="000000"/>
                </a:solidFill>
                <a:latin typeface="Arial" charset="0"/>
              </a:rPr>
              <a:t>импульсов</a:t>
            </a:r>
            <a:endParaRPr lang="en-US" sz="2000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>
            <a:off x="1828800" y="5280025"/>
            <a:ext cx="0" cy="10128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891" name="TextBox 4"/>
          <p:cNvSpPr txBox="1">
            <a:spLocks noChangeArrowheads="1"/>
          </p:cNvSpPr>
          <p:nvPr/>
        </p:nvSpPr>
        <p:spPr bwMode="auto">
          <a:xfrm>
            <a:off x="304800" y="5334000"/>
            <a:ext cx="1562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eaLnBrk="1" hangingPunct="1"/>
            <a:r>
              <a:rPr lang="ru-RU" sz="2000">
                <a:solidFill>
                  <a:srgbClr val="000000"/>
                </a:solidFill>
                <a:latin typeface="Arial" charset="0"/>
              </a:rPr>
              <a:t>Количество </a:t>
            </a:r>
          </a:p>
          <a:p>
            <a:pPr eaLnBrk="1" hangingPunct="1"/>
            <a:r>
              <a:rPr lang="ru-RU" sz="2000">
                <a:solidFill>
                  <a:srgbClr val="000000"/>
                </a:solidFill>
                <a:latin typeface="Arial" charset="0"/>
              </a:rPr>
              <a:t>импульсов</a:t>
            </a:r>
            <a:endParaRPr lang="en-US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" y="6380202"/>
            <a:ext cx="8382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sz="1000" baseline="30000" dirty="0" smtClean="0">
                <a:latin typeface="Arial" charset="0"/>
              </a:rPr>
              <a:t>[</a:t>
            </a:r>
            <a:r>
              <a:rPr lang="ru-RU" sz="1000" baseline="30000" dirty="0">
                <a:latin typeface="Arial" charset="0"/>
              </a:rPr>
              <a:t>9</a:t>
            </a:r>
            <a:r>
              <a:rPr lang="en-US" sz="1000" baseline="30000" dirty="0" smtClean="0">
                <a:latin typeface="Arial" charset="0"/>
              </a:rPr>
              <a:t>]</a:t>
            </a:r>
            <a:r>
              <a:rPr lang="ru-RU" sz="1000" baseline="30000" dirty="0" smtClean="0">
                <a:latin typeface="Arial" charset="0"/>
              </a:rPr>
              <a:t> </a:t>
            </a:r>
            <a:r>
              <a:rPr lang="en-US" sz="1000" dirty="0">
                <a:latin typeface="Arial" charset="0"/>
                <a:ea typeface="MS PGothic" charset="0"/>
                <a:cs typeface="MS PGothic" charset="0"/>
              </a:rPr>
              <a:t>T. R. Jervis, D. L. Williamson, J.-P. </a:t>
            </a:r>
            <a:r>
              <a:rPr lang="en-US" sz="1000" dirty="0" err="1">
                <a:latin typeface="Arial" charset="0"/>
                <a:ea typeface="MS PGothic" charset="0"/>
                <a:cs typeface="MS PGothic" charset="0"/>
              </a:rPr>
              <a:t>Hirvonen</a:t>
            </a:r>
            <a:r>
              <a:rPr lang="en-US" sz="1000" dirty="0">
                <a:latin typeface="Arial" charset="0"/>
                <a:ea typeface="MS PGothic" charset="0"/>
                <a:cs typeface="MS PGothic" charset="0"/>
              </a:rPr>
              <a:t>, and T. G. </a:t>
            </a:r>
            <a:r>
              <a:rPr lang="en-US" sz="1000" dirty="0" err="1">
                <a:latin typeface="Arial" charset="0"/>
                <a:ea typeface="MS PGothic" charset="0"/>
                <a:cs typeface="MS PGothic" charset="0"/>
              </a:rPr>
              <a:t>Zocco</a:t>
            </a:r>
            <a:r>
              <a:rPr lang="en-US" sz="1000" dirty="0">
                <a:latin typeface="Arial" charset="0"/>
                <a:ea typeface="MS PGothic" charset="0"/>
                <a:cs typeface="MS PGothic" charset="0"/>
              </a:rPr>
              <a:t>, “Characterization of the surface oxide formed by </a:t>
            </a:r>
            <a:r>
              <a:rPr lang="en-US" sz="1000" dirty="0" err="1">
                <a:latin typeface="Arial" charset="0"/>
                <a:ea typeface="MS PGothic" charset="0"/>
                <a:cs typeface="MS PGothic" charset="0"/>
              </a:rPr>
              <a:t>excimer</a:t>
            </a:r>
            <a:r>
              <a:rPr lang="en-US" sz="1000" dirty="0">
                <a:latin typeface="Arial" charset="0"/>
                <a:ea typeface="MS PGothic" charset="0"/>
                <a:cs typeface="MS PGothic" charset="0"/>
              </a:rPr>
              <a:t> laser surface processing of AISI 304 stainless steel,” Mater. </a:t>
            </a:r>
            <a:r>
              <a:rPr lang="en-US" sz="1000" dirty="0" err="1">
                <a:latin typeface="Arial" charset="0"/>
                <a:ea typeface="MS PGothic" charset="0"/>
                <a:cs typeface="MS PGothic" charset="0"/>
              </a:rPr>
              <a:t>Lett</a:t>
            </a:r>
            <a:r>
              <a:rPr lang="en-US" sz="1000" dirty="0">
                <a:latin typeface="Arial" charset="0"/>
                <a:ea typeface="MS PGothic" charset="0"/>
                <a:cs typeface="MS PGothic" charset="0"/>
              </a:rPr>
              <a:t>., vol. 9, no. 10, pp. 379–383, Jun. 1990</a:t>
            </a:r>
            <a:r>
              <a:rPr lang="en-US" sz="1000" dirty="0" smtClean="0">
                <a:latin typeface="Arial" charset="0"/>
                <a:ea typeface="MS PGothic" charset="0"/>
                <a:cs typeface="MS PGothic" charset="0"/>
              </a:rPr>
              <a:t>.</a:t>
            </a:r>
            <a:endParaRPr lang="ru-RU" sz="1000" dirty="0">
              <a:latin typeface="Arial" charset="0"/>
              <a:ea typeface="MS PGothic" charset="0"/>
              <a:cs typeface="MS PGothic" charset="0"/>
            </a:endParaRPr>
          </a:p>
          <a:p>
            <a:pPr eaLnBrk="1" hangingPunct="1"/>
            <a:endParaRPr lang="en-US" sz="1000" dirty="0">
              <a:latin typeface="Arial" charset="0"/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Заголовок 1"/>
          <p:cNvSpPr>
            <a:spLocks noGrp="1"/>
          </p:cNvSpPr>
          <p:nvPr>
            <p:ph type="title"/>
          </p:nvPr>
        </p:nvSpPr>
        <p:spPr bwMode="auto">
          <a:xfrm>
            <a:off x="304800" y="457200"/>
            <a:ext cx="8534400" cy="1133475"/>
          </a:xfrm>
        </p:spPr>
        <p:txBody>
          <a:bodyPr/>
          <a:lstStyle/>
          <a:p>
            <a:pPr eaLnBrk="1" hangingPunct="1"/>
            <a:r>
              <a:rPr kumimoji="0" lang="ru-RU" sz="2800" dirty="0">
                <a:latin typeface="Arial" charset="0"/>
              </a:rPr>
              <a:t>Система титан </a:t>
            </a:r>
            <a:r>
              <a:rPr kumimoji="0" lang="en-US" sz="2800" dirty="0">
                <a:latin typeface="Arial" charset="0"/>
              </a:rPr>
              <a:t>BT1-0</a:t>
            </a:r>
            <a:r>
              <a:rPr kumimoji="0" lang="ru-RU" sz="2800" dirty="0">
                <a:latin typeface="Arial" charset="0"/>
              </a:rPr>
              <a:t>– воздух. Сравнение теоретических и экспериментальных данных</a:t>
            </a:r>
          </a:p>
        </p:txBody>
      </p:sp>
      <p:sp>
        <p:nvSpPr>
          <p:cNvPr id="37891" name="Номер слайда 3"/>
          <p:cNvSpPr txBox="1">
            <a:spLocks noGrp="1"/>
          </p:cNvSpPr>
          <p:nvPr/>
        </p:nvSpPr>
        <p:spPr bwMode="auto">
          <a:xfrm>
            <a:off x="8129588" y="5734050"/>
            <a:ext cx="6096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/>
            <a:fld id="{96C04B3A-12EF-714C-AE55-5EB9EE7978BA}" type="slidenum">
              <a:rPr lang="ru-RU" sz="1400" b="1">
                <a:solidFill>
                  <a:srgbClr val="FFFFFF"/>
                </a:solidFill>
              </a:rPr>
              <a:pPr algn="ctr" eaLnBrk="1" hangingPunct="1"/>
              <a:t>14</a:t>
            </a:fld>
            <a:endParaRPr lang="ru-RU" sz="1400" b="1">
              <a:solidFill>
                <a:srgbClr val="FFFFFF"/>
              </a:solidFill>
            </a:endParaRPr>
          </a:p>
        </p:txBody>
      </p:sp>
      <p:sp>
        <p:nvSpPr>
          <p:cNvPr id="3789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ru-RU">
              <a:latin typeface="Century Schoolbook" charset="0"/>
            </a:endParaRPr>
          </a:p>
        </p:txBody>
      </p:sp>
      <p:sp>
        <p:nvSpPr>
          <p:cNvPr id="37893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ru-RU">
              <a:latin typeface="Century Schoolbook" charset="0"/>
            </a:endParaRPr>
          </a:p>
        </p:txBody>
      </p:sp>
      <p:sp>
        <p:nvSpPr>
          <p:cNvPr id="3789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ru-RU"/>
          </a:p>
        </p:txBody>
      </p:sp>
      <p:sp>
        <p:nvSpPr>
          <p:cNvPr id="37895" name="TextBox 4"/>
          <p:cNvSpPr txBox="1">
            <a:spLocks noChangeArrowheads="1"/>
          </p:cNvSpPr>
          <p:nvPr/>
        </p:nvSpPr>
        <p:spPr bwMode="auto">
          <a:xfrm>
            <a:off x="257333" y="1657290"/>
            <a:ext cx="755459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/>
            <a:r>
              <a:rPr lang="ru-RU" sz="2000" dirty="0">
                <a:latin typeface="Arial" charset="0"/>
              </a:rPr>
              <a:t>Состав образующихся пленок, полученный расчетным </a:t>
            </a:r>
            <a:r>
              <a:rPr lang="ru-RU" sz="2000" dirty="0" smtClean="0">
                <a:latin typeface="Arial" charset="0"/>
              </a:rPr>
              <a:t>путем.</a:t>
            </a:r>
            <a:endParaRPr lang="en-US" sz="2000" dirty="0">
              <a:latin typeface="Arial" charset="0"/>
            </a:endParaRPr>
          </a:p>
        </p:txBody>
      </p:sp>
      <p:sp>
        <p:nvSpPr>
          <p:cNvPr id="37896" name="TextBox 4"/>
          <p:cNvSpPr txBox="1">
            <a:spLocks noChangeArrowheads="1"/>
          </p:cNvSpPr>
          <p:nvPr/>
        </p:nvSpPr>
        <p:spPr bwMode="auto">
          <a:xfrm>
            <a:off x="333375" y="3581400"/>
            <a:ext cx="85058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eaLnBrk="1" hangingPunct="1"/>
            <a:r>
              <a:rPr lang="ru-RU" sz="2000" dirty="0">
                <a:solidFill>
                  <a:srgbClr val="000000"/>
                </a:solidFill>
                <a:latin typeface="Arial" charset="0"/>
              </a:rPr>
              <a:t>Состав образующихся пленок, определенный методом спектроскопии вынужденного комбинационного рассеяния</a:t>
            </a:r>
            <a:r>
              <a:rPr lang="en-US" sz="2000" baseline="30000" dirty="0">
                <a:solidFill>
                  <a:srgbClr val="000000"/>
                </a:solidFill>
                <a:latin typeface="Arial" charset="0"/>
              </a:rPr>
              <a:t>[</a:t>
            </a:r>
            <a:r>
              <a:rPr lang="en-US" sz="2000" baseline="30000" dirty="0" smtClean="0">
                <a:solidFill>
                  <a:srgbClr val="000000"/>
                </a:solidFill>
                <a:latin typeface="Arial" charset="0"/>
              </a:rPr>
              <a:t>1</a:t>
            </a:r>
            <a:r>
              <a:rPr lang="ru-RU" sz="2000" baseline="30000" dirty="0">
                <a:solidFill>
                  <a:srgbClr val="000000"/>
                </a:solidFill>
                <a:latin typeface="Arial" charset="0"/>
              </a:rPr>
              <a:t>0</a:t>
            </a:r>
            <a:r>
              <a:rPr lang="en-US" sz="2000" baseline="30000" dirty="0" smtClean="0">
                <a:solidFill>
                  <a:srgbClr val="000000"/>
                </a:solidFill>
                <a:latin typeface="Arial" charset="0"/>
              </a:rPr>
              <a:t>]</a:t>
            </a:r>
            <a:r>
              <a:rPr lang="ru-RU" sz="2000" dirty="0" smtClean="0">
                <a:solidFill>
                  <a:srgbClr val="000000"/>
                </a:solidFill>
                <a:latin typeface="Arial" charset="0"/>
              </a:rPr>
              <a:t>.</a:t>
            </a:r>
            <a:endParaRPr lang="en-US" sz="2000" dirty="0">
              <a:solidFill>
                <a:srgbClr val="000000"/>
              </a:solidFill>
              <a:latin typeface="Arial" charset="0"/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72066"/>
              </p:ext>
            </p:extLst>
          </p:nvPr>
        </p:nvGraphicFramePr>
        <p:xfrm>
          <a:off x="304800" y="4267200"/>
          <a:ext cx="8534400" cy="2151390"/>
        </p:xfrm>
        <a:graphic>
          <a:graphicData uri="http://schemas.openxmlformats.org/drawingml/2006/table">
            <a:tbl>
              <a:tblPr/>
              <a:tblGrid>
                <a:gridCol w="1676400"/>
                <a:gridCol w="990600"/>
                <a:gridCol w="1143000"/>
                <a:gridCol w="2514600"/>
                <a:gridCol w="2209800"/>
              </a:tblGrid>
              <a:tr h="639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Оттенок цвета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</a:t>
                      </a:r>
                      <a:r>
                        <a:rPr kumimoji="0" lang="ru-RU" sz="18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макс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, 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K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charset="0"/>
                        <a:cs typeface="MS Mincho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</a:t>
                      </a:r>
                      <a:r>
                        <a:rPr kumimoji="0" lang="ru-RU" sz="18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экв</a:t>
                      </a: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, мкс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charset="0"/>
                        <a:cs typeface="MS Mincho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Слой 1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(пленка - подложка) 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charset="0"/>
                        <a:cs typeface="MS Mincho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Слой 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(воздух - пленка) 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charset="0"/>
                        <a:cs typeface="MS Mincho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Золотой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charset="0"/>
                        <a:cs typeface="MS Mincho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CBCB"/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970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charset="0"/>
                        <a:cs typeface="MS Mincho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2,58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charset="0"/>
                        <a:cs typeface="MS Mincho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TiO,Ti</a:t>
                      </a:r>
                      <a:r>
                        <a:rPr kumimoji="0" lang="en-US" sz="20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O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charset="0"/>
                        <a:cs typeface="MS Mincho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Mincho" charset="0"/>
                          <a:cs typeface="MS Mincho" charset="0"/>
                        </a:rPr>
                        <a:t>-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charset="0"/>
                        <a:cs typeface="MS Mincho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CBCB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Коричневый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charset="0"/>
                        <a:cs typeface="MS Mincho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7E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3,87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charset="0"/>
                        <a:cs typeface="MS Mincho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7E7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Ti</a:t>
                      </a:r>
                      <a:r>
                        <a:rPr kumimoji="0" lang="en-US" sz="20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O</a:t>
                      </a:r>
                      <a:r>
                        <a:rPr kumimoji="0" lang="en-US" sz="20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3, 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TiO,Ti</a:t>
                      </a:r>
                      <a:r>
                        <a:rPr kumimoji="0" lang="en-US" sz="20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O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charset="0"/>
                        <a:cs typeface="MS Mincho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7E7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TiO</a:t>
                      </a:r>
                      <a:r>
                        <a:rPr kumimoji="0" lang="en-US" sz="20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charset="0"/>
                        <a:cs typeface="MS Mincho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7E7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Фиолетовый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charset="0"/>
                        <a:cs typeface="MS Mincho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CBCB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5,27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charset="0"/>
                        <a:cs typeface="MS Mincho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CBCB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96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Синий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charset="0"/>
                        <a:cs typeface="MS Mincho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7E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8,44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charset="0"/>
                        <a:cs typeface="MS Mincho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7E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7931" name="Номер слайда 1"/>
          <p:cNvSpPr txBox="1">
            <a:spLocks/>
          </p:cNvSpPr>
          <p:nvPr/>
        </p:nvSpPr>
        <p:spPr bwMode="auto">
          <a:xfrm>
            <a:off x="4016375" y="20638"/>
            <a:ext cx="631825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r"/>
            <a:fld id="{81602DB1-BF92-AF4B-9047-E32BABA7D242}" type="slidenum">
              <a:rPr lang="en-US" sz="2400" b="1">
                <a:solidFill>
                  <a:srgbClr val="898989"/>
                </a:solidFill>
              </a:rPr>
              <a:pPr algn="r"/>
              <a:t>14</a:t>
            </a:fld>
            <a:endParaRPr lang="en-US" sz="2400" b="1">
              <a:solidFill>
                <a:srgbClr val="898989"/>
              </a:solidFill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8579474"/>
              </p:ext>
            </p:extLst>
          </p:nvPr>
        </p:nvGraphicFramePr>
        <p:xfrm>
          <a:off x="2057400" y="2076450"/>
          <a:ext cx="6705600" cy="1566863"/>
        </p:xfrm>
        <a:graphic>
          <a:graphicData uri="http://schemas.openxmlformats.org/drawingml/2006/table">
            <a:tbl>
              <a:tblPr/>
              <a:tblGrid>
                <a:gridCol w="762000"/>
                <a:gridCol w="1295400"/>
                <a:gridCol w="2514600"/>
                <a:gridCol w="2133600"/>
              </a:tblGrid>
              <a:tr h="8239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</a:t>
                      </a:r>
                      <a:r>
                        <a:rPr kumimoji="0" lang="ru-RU" sz="18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макс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, 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K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charset="0"/>
                        <a:cs typeface="MS Mincho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</a:t>
                      </a:r>
                      <a:r>
                        <a:rPr kumimoji="0" lang="ru-RU" sz="18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экв</a:t>
                      </a: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, мкс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charset="0"/>
                        <a:cs typeface="MS Mincho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Слой 1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(пленка - подложка) 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charset="0"/>
                        <a:cs typeface="MS Mincho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Слой 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(воздух - пленка) 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charset="0"/>
                        <a:cs typeface="MS Mincho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7147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987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CBCB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Mincho" charset="0"/>
                          <a:cs typeface="MS Mincho" charset="0"/>
                        </a:rPr>
                        <a:t>2,63-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Mincho" charset="0"/>
                          <a:cs typeface="MS Mincho" charset="0"/>
                        </a:rPr>
                        <a:t>9,57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Ti, TiO, </a:t>
                      </a: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(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TiC</a:t>
                      </a: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)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charset="0"/>
                        <a:cs typeface="MS Mincho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Mincho" charset="0"/>
                          <a:cs typeface="MS Mincho" charset="0"/>
                        </a:rPr>
                        <a:t>-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CBCB"/>
                    </a:solidFill>
                  </a:tcPr>
                </a:tc>
              </a:tr>
              <a:tr h="3714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TiO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, Ti</a:t>
                      </a:r>
                      <a:r>
                        <a:rPr kumimoji="0" lang="en-US" sz="18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O</a:t>
                      </a:r>
                      <a:r>
                        <a:rPr kumimoji="0" lang="en-US" sz="18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, 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(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TiC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)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charset="0"/>
                        <a:cs typeface="MS Mincho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TiO</a:t>
                      </a:r>
                      <a:r>
                        <a:rPr kumimoji="0" lang="en-US" sz="18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charset="0"/>
                        <a:cs typeface="MS Mincho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7E7"/>
                    </a:solidFill>
                  </a:tcPr>
                </a:tc>
              </a:tr>
            </a:tbl>
          </a:graphicData>
        </a:graphic>
      </p:graphicFrame>
      <p:cxnSp>
        <p:nvCxnSpPr>
          <p:cNvPr id="13" name="Прямая со стрелкой 12"/>
          <p:cNvCxnSpPr/>
          <p:nvPr/>
        </p:nvCxnSpPr>
        <p:spPr>
          <a:xfrm>
            <a:off x="1828800" y="2819400"/>
            <a:ext cx="0" cy="838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953" name="TextBox 4"/>
          <p:cNvSpPr txBox="1">
            <a:spLocks noChangeArrowheads="1"/>
          </p:cNvSpPr>
          <p:nvPr/>
        </p:nvSpPr>
        <p:spPr bwMode="auto">
          <a:xfrm>
            <a:off x="266700" y="2819400"/>
            <a:ext cx="1562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eaLnBrk="1" hangingPunct="1"/>
            <a:r>
              <a:rPr lang="ru-RU" sz="2000" dirty="0">
                <a:solidFill>
                  <a:srgbClr val="000000"/>
                </a:solidFill>
                <a:latin typeface="Arial" charset="0"/>
              </a:rPr>
              <a:t>Количество </a:t>
            </a:r>
          </a:p>
          <a:p>
            <a:pPr eaLnBrk="1" hangingPunct="1"/>
            <a:r>
              <a:rPr lang="ru-RU" sz="2000" dirty="0">
                <a:solidFill>
                  <a:srgbClr val="000000"/>
                </a:solidFill>
                <a:latin typeface="Arial" charset="0"/>
              </a:rPr>
              <a:t>импульсов</a:t>
            </a:r>
            <a:endParaRPr lang="en-US" sz="2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04800" y="6400800"/>
            <a:ext cx="8534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aseline="30000" dirty="0">
                <a:solidFill>
                  <a:srgbClr val="000000"/>
                </a:solidFill>
                <a:latin typeface="Arial" charset="0"/>
              </a:rPr>
              <a:t>[</a:t>
            </a:r>
            <a:r>
              <a:rPr lang="en-US" sz="1000" baseline="30000" dirty="0" smtClean="0">
                <a:solidFill>
                  <a:srgbClr val="000000"/>
                </a:solidFill>
                <a:latin typeface="Arial" charset="0"/>
              </a:rPr>
              <a:t>1</a:t>
            </a:r>
            <a:r>
              <a:rPr lang="ru-RU" sz="1000" baseline="30000" dirty="0">
                <a:solidFill>
                  <a:srgbClr val="000000"/>
                </a:solidFill>
                <a:latin typeface="Arial" charset="0"/>
              </a:rPr>
              <a:t>0</a:t>
            </a:r>
            <a:r>
              <a:rPr lang="en-US" sz="1000" baseline="30000" dirty="0" smtClean="0">
                <a:solidFill>
                  <a:srgbClr val="000000"/>
                </a:solidFill>
                <a:latin typeface="Arial" charset="0"/>
              </a:rPr>
              <a:t>]</a:t>
            </a:r>
            <a:r>
              <a:rPr lang="ru-RU" sz="1000" baseline="300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000" dirty="0">
                <a:latin typeface="Arial"/>
                <a:cs typeface="Arial"/>
              </a:rPr>
              <a:t>A. Pérez del </a:t>
            </a:r>
            <a:r>
              <a:rPr lang="en-US" sz="1000" dirty="0" err="1">
                <a:latin typeface="Arial"/>
                <a:cs typeface="Arial"/>
              </a:rPr>
              <a:t>Pino</a:t>
            </a:r>
            <a:r>
              <a:rPr lang="en-US" sz="1000" dirty="0">
                <a:latin typeface="Arial"/>
                <a:cs typeface="Arial"/>
              </a:rPr>
              <a:t>, P. Serra, and J. . </a:t>
            </a:r>
            <a:r>
              <a:rPr lang="en-US" sz="1000" dirty="0" err="1">
                <a:latin typeface="Arial"/>
                <a:cs typeface="Arial"/>
              </a:rPr>
              <a:t>Morenza</a:t>
            </a:r>
            <a:r>
              <a:rPr lang="en-US" sz="1000" dirty="0">
                <a:latin typeface="Arial"/>
                <a:cs typeface="Arial"/>
              </a:rPr>
              <a:t>, “Coloring of titanium by pulsed laser processing in air,” Thin Solid Films, vol. 415, no. 1–2, pp. 201–205, Aug. 2002.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Заголовок 1"/>
          <p:cNvSpPr>
            <a:spLocks noGrp="1"/>
          </p:cNvSpPr>
          <p:nvPr>
            <p:ph type="title"/>
          </p:nvPr>
        </p:nvSpPr>
        <p:spPr bwMode="auto">
          <a:xfrm>
            <a:off x="381000" y="2590800"/>
            <a:ext cx="8534400" cy="3505200"/>
          </a:xfrm>
        </p:spPr>
        <p:txBody>
          <a:bodyPr>
            <a:noAutofit/>
          </a:bodyPr>
          <a:lstStyle/>
          <a:p>
            <a:pPr lvl="0" algn="l" eaLnBrk="1" hangingPunct="1"/>
            <a:r>
              <a:rPr lang="ru-RU" sz="2400" dirty="0">
                <a:latin typeface="Arial"/>
                <a:cs typeface="Arial"/>
              </a:rPr>
              <a:t>Цвет поверхности стали и титана на воздухе </a:t>
            </a:r>
            <a:r>
              <a:rPr lang="ru-RU" sz="2400" dirty="0" smtClean="0">
                <a:latin typeface="Arial"/>
                <a:cs typeface="Arial"/>
              </a:rPr>
              <a:t>при импульсно-периодическом лазерном воздействии, приводящем </a:t>
            </a:r>
            <a:r>
              <a:rPr lang="ru-RU" sz="2400" dirty="0">
                <a:latin typeface="Arial"/>
                <a:cs typeface="Arial"/>
              </a:rPr>
              <a:t>к ее окислению, определяется как интерференционными эффектами в тонком верхнем оксидном слое: Fe</a:t>
            </a:r>
            <a:r>
              <a:rPr lang="ru-RU" sz="2400" baseline="-25000" dirty="0">
                <a:latin typeface="Arial"/>
                <a:cs typeface="Arial"/>
              </a:rPr>
              <a:t>2</a:t>
            </a:r>
            <a:r>
              <a:rPr lang="ru-RU" sz="2400" dirty="0">
                <a:latin typeface="Arial"/>
                <a:cs typeface="Arial"/>
              </a:rPr>
              <a:t>O</a:t>
            </a:r>
            <a:r>
              <a:rPr lang="ru-RU" sz="2400" baseline="-25000" dirty="0">
                <a:latin typeface="Arial"/>
                <a:cs typeface="Arial"/>
              </a:rPr>
              <a:t>3</a:t>
            </a:r>
            <a:r>
              <a:rPr lang="ru-RU" sz="2400" dirty="0">
                <a:latin typeface="Arial"/>
                <a:cs typeface="Arial"/>
              </a:rPr>
              <a:t> (для стали), TiO</a:t>
            </a:r>
            <a:r>
              <a:rPr lang="ru-RU" sz="2400" baseline="-25000" dirty="0">
                <a:latin typeface="Arial"/>
                <a:cs typeface="Arial"/>
              </a:rPr>
              <a:t>2</a:t>
            </a:r>
            <a:r>
              <a:rPr lang="ru-RU" sz="2400" dirty="0">
                <a:latin typeface="Arial"/>
                <a:cs typeface="Arial"/>
              </a:rPr>
              <a:t> (для титана), так и собственным цветом </a:t>
            </a:r>
            <a:r>
              <a:rPr lang="ru-RU" sz="2400" dirty="0" smtClean="0">
                <a:latin typeface="Arial"/>
                <a:cs typeface="Arial"/>
              </a:rPr>
              <a:t>окислов </a:t>
            </a:r>
            <a:r>
              <a:rPr lang="ru-RU" sz="2400" dirty="0">
                <a:latin typeface="Arial"/>
                <a:cs typeface="Arial"/>
              </a:rPr>
              <a:t>в нижнем слое: FeCr</a:t>
            </a:r>
            <a:r>
              <a:rPr lang="ru-RU" sz="2400" baseline="-25000" dirty="0">
                <a:latin typeface="Arial"/>
                <a:cs typeface="Arial"/>
              </a:rPr>
              <a:t>2</a:t>
            </a:r>
            <a:r>
              <a:rPr lang="ru-RU" sz="2400" dirty="0">
                <a:latin typeface="Arial"/>
                <a:cs typeface="Arial"/>
              </a:rPr>
              <a:t>O</a:t>
            </a:r>
            <a:r>
              <a:rPr lang="ru-RU" sz="2400" baseline="-25000" dirty="0">
                <a:latin typeface="Arial"/>
                <a:cs typeface="Arial"/>
              </a:rPr>
              <a:t>4</a:t>
            </a:r>
            <a:r>
              <a:rPr lang="ru-RU" sz="2400" dirty="0">
                <a:latin typeface="Arial"/>
                <a:cs typeface="Arial"/>
              </a:rPr>
              <a:t> (для стали), Ti</a:t>
            </a:r>
            <a:r>
              <a:rPr lang="ru-RU" sz="2400" baseline="-25000" dirty="0">
                <a:latin typeface="Arial"/>
                <a:cs typeface="Arial"/>
              </a:rPr>
              <a:t>2</a:t>
            </a:r>
            <a:r>
              <a:rPr lang="ru-RU" sz="2400" dirty="0">
                <a:latin typeface="Arial"/>
                <a:cs typeface="Arial"/>
              </a:rPr>
              <a:t>O</a:t>
            </a:r>
            <a:r>
              <a:rPr lang="ru-RU" sz="2400" baseline="-25000" dirty="0">
                <a:latin typeface="Arial"/>
                <a:cs typeface="Arial"/>
              </a:rPr>
              <a:t>3</a:t>
            </a:r>
            <a:r>
              <a:rPr lang="ru-RU" sz="2400" dirty="0">
                <a:latin typeface="Arial"/>
                <a:cs typeface="Arial"/>
              </a:rPr>
              <a:t> и </a:t>
            </a:r>
            <a:r>
              <a:rPr lang="ru-RU" sz="2400" dirty="0" err="1">
                <a:latin typeface="Arial"/>
                <a:cs typeface="Arial"/>
              </a:rPr>
              <a:t>TiO</a:t>
            </a:r>
            <a:r>
              <a:rPr lang="ru-RU" sz="2400" dirty="0">
                <a:latin typeface="Arial"/>
                <a:cs typeface="Arial"/>
              </a:rPr>
              <a:t> (для титана).</a:t>
            </a:r>
            <a:br>
              <a:rPr lang="ru-RU" sz="2400" dirty="0">
                <a:latin typeface="Arial"/>
                <a:cs typeface="Arial"/>
              </a:rPr>
            </a:br>
            <a:endParaRPr kumimoji="0" lang="en-US" sz="2400" dirty="0">
              <a:latin typeface="Arial" charset="0"/>
            </a:endParaRPr>
          </a:p>
        </p:txBody>
      </p:sp>
      <p:sp>
        <p:nvSpPr>
          <p:cNvPr id="38915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4016375" y="0"/>
            <a:ext cx="631825" cy="3603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C10610B7-1388-214C-8C4D-625CD808E873}" type="slidenum">
              <a:rPr lang="en-US" sz="2400">
                <a:solidFill>
                  <a:srgbClr val="898989"/>
                </a:solidFill>
              </a:rPr>
              <a:pPr/>
              <a:t>15</a:t>
            </a:fld>
            <a:endParaRPr lang="en-US" sz="2400">
              <a:solidFill>
                <a:srgbClr val="898989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705600" y="838200"/>
            <a:ext cx="14245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latin typeface="Arial" charset="0"/>
              </a:rPr>
              <a:t>Вывод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71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Заголовок 1"/>
          <p:cNvSpPr>
            <a:spLocks noGrp="1"/>
          </p:cNvSpPr>
          <p:nvPr>
            <p:ph type="title"/>
          </p:nvPr>
        </p:nvSpPr>
        <p:spPr bwMode="auto">
          <a:xfrm>
            <a:off x="304800" y="2590800"/>
            <a:ext cx="8534400" cy="2667000"/>
          </a:xfrm>
        </p:spPr>
        <p:txBody>
          <a:bodyPr/>
          <a:lstStyle/>
          <a:p>
            <a:pPr algn="l" eaLnBrk="1" hangingPunct="1"/>
            <a:r>
              <a:rPr lang="ru-RU" sz="2800" dirty="0">
                <a:latin typeface="Arial" charset="0"/>
              </a:rPr>
              <a:t>Н</a:t>
            </a:r>
            <a:r>
              <a:rPr lang="ru-RU" sz="2800" dirty="0" smtClean="0">
                <a:latin typeface="Arial" charset="0"/>
              </a:rPr>
              <a:t>ахождение </a:t>
            </a:r>
            <a:r>
              <a:rPr lang="ru-RU" sz="2800" dirty="0">
                <a:latin typeface="Arial" charset="0"/>
              </a:rPr>
              <a:t>интегрального параметра процесса лазерного окрашивания (окисления) поверхности металлов, обеспечивающего однозначную связь между параметрами </a:t>
            </a:r>
            <a:r>
              <a:rPr lang="ru-RU" sz="2800" dirty="0" smtClean="0">
                <a:latin typeface="Arial" charset="0"/>
              </a:rPr>
              <a:t>облучения </a:t>
            </a:r>
            <a:r>
              <a:rPr lang="ru-RU" sz="2800" dirty="0">
                <a:latin typeface="Arial" charset="0"/>
              </a:rPr>
              <a:t>и цветом поверхности в заданной локальной </a:t>
            </a:r>
            <a:r>
              <a:rPr lang="ru-RU" sz="2800" dirty="0" smtClean="0">
                <a:latin typeface="Arial" charset="0"/>
              </a:rPr>
              <a:t>области</a:t>
            </a:r>
            <a:endParaRPr kumimoji="0" lang="en-US" sz="2800" dirty="0">
              <a:latin typeface="Arial" charset="0"/>
            </a:endParaRPr>
          </a:p>
        </p:txBody>
      </p:sp>
      <p:sp>
        <p:nvSpPr>
          <p:cNvPr id="38915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4016375" y="0"/>
            <a:ext cx="631825" cy="3603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C10610B7-1388-214C-8C4D-625CD808E873}" type="slidenum">
              <a:rPr lang="en-US" sz="2400">
                <a:solidFill>
                  <a:srgbClr val="898989"/>
                </a:solidFill>
              </a:rPr>
              <a:pPr/>
              <a:t>16</a:t>
            </a:fld>
            <a:endParaRPr lang="en-US" sz="2400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ru-RU"/>
          </a:p>
        </p:txBody>
      </p:sp>
      <p:sp>
        <p:nvSpPr>
          <p:cNvPr id="39939" name="Rectangle 7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ru-RU"/>
          </a:p>
        </p:txBody>
      </p:sp>
      <p:sp>
        <p:nvSpPr>
          <p:cNvPr id="39940" name="Rectangle 7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ru-RU"/>
          </a:p>
        </p:txBody>
      </p:sp>
      <p:sp>
        <p:nvSpPr>
          <p:cNvPr id="55300" name="Содержимое 2"/>
          <p:cNvSpPr txBox="1">
            <a:spLocks/>
          </p:cNvSpPr>
          <p:nvPr/>
        </p:nvSpPr>
        <p:spPr bwMode="auto">
          <a:xfrm>
            <a:off x="228600" y="1828800"/>
            <a:ext cx="8610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just" eaLnBrk="1" hangingPunct="1"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kumimoji="1" lang="ru-RU" sz="2000" dirty="0" smtClean="0">
                <a:latin typeface="Arial" charset="0"/>
              </a:rPr>
              <a:t>Самая медленная стадия процесса окисления –</a:t>
            </a:r>
            <a:r>
              <a:rPr kumimoji="1" lang="en-US" sz="2000" dirty="0" smtClean="0">
                <a:latin typeface="Arial" charset="0"/>
              </a:rPr>
              <a:t> </a:t>
            </a:r>
            <a:r>
              <a:rPr kumimoji="1" lang="ru-RU" sz="2000" dirty="0">
                <a:latin typeface="Arial" charset="0"/>
              </a:rPr>
              <a:t>встречная диффузия атомов кислорода и металла через слой первоначального окисла</a:t>
            </a:r>
            <a:r>
              <a:rPr kumimoji="1" lang="ru-RU" sz="2000" dirty="0" smtClean="0">
                <a:latin typeface="Arial" charset="0"/>
              </a:rPr>
              <a:t>.</a:t>
            </a:r>
          </a:p>
          <a:p>
            <a:pPr algn="just" eaLnBrk="1" hangingPunct="1"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kumimoji="1" lang="ru-RU" sz="2000" dirty="0" smtClean="0">
                <a:latin typeface="Arial" charset="0"/>
              </a:rPr>
              <a:t>Процесс диффузии контролируется </a:t>
            </a:r>
            <a:r>
              <a:rPr kumimoji="1" lang="ru-RU" sz="2000" dirty="0">
                <a:latin typeface="Arial" charset="0"/>
              </a:rPr>
              <a:t>температурой и </a:t>
            </a:r>
            <a:r>
              <a:rPr kumimoji="1" lang="ru-RU" sz="2000" dirty="0" smtClean="0">
                <a:latin typeface="Arial" charset="0"/>
              </a:rPr>
              <a:t>временем, поэтому физическим критерием цветности поверхности металлов при лазерном окислении должна быть некая комбинация температуры </a:t>
            </a:r>
            <a:r>
              <a:rPr kumimoji="1" lang="ru-RU" sz="2000" i="1" dirty="0" smtClean="0"/>
              <a:t>T</a:t>
            </a:r>
            <a:r>
              <a:rPr kumimoji="1" lang="ru-RU" sz="2000" i="1" dirty="0"/>
              <a:t>(</a:t>
            </a:r>
            <a:r>
              <a:rPr kumimoji="1" lang="ru-RU" sz="2000" i="1" dirty="0" err="1"/>
              <a:t>N</a:t>
            </a:r>
            <a:r>
              <a:rPr kumimoji="1" lang="ru-RU" sz="2000" i="1" baseline="-25000" dirty="0" err="1"/>
              <a:t>x</a:t>
            </a:r>
            <a:r>
              <a:rPr kumimoji="1" lang="ru-RU" sz="2000" i="1" dirty="0" smtClean="0"/>
              <a:t>)</a:t>
            </a:r>
            <a:r>
              <a:rPr kumimoji="1" lang="ru-RU" sz="2000" dirty="0" smtClean="0">
                <a:latin typeface="Arial" charset="0"/>
              </a:rPr>
              <a:t> </a:t>
            </a:r>
            <a:r>
              <a:rPr kumimoji="1" lang="ru-RU" sz="2000" dirty="0">
                <a:latin typeface="Arial" charset="0"/>
              </a:rPr>
              <a:t>и </a:t>
            </a:r>
            <a:r>
              <a:rPr kumimoji="1" lang="ru-RU" sz="2000" dirty="0" smtClean="0">
                <a:latin typeface="Arial" charset="0"/>
              </a:rPr>
              <a:t>времени воздействия </a:t>
            </a:r>
            <a:r>
              <a:rPr kumimoji="1" lang="ru-RU" sz="2000" i="1" dirty="0" err="1" smtClean="0"/>
              <a:t>t</a:t>
            </a:r>
            <a:r>
              <a:rPr kumimoji="1" lang="ru-RU" sz="2000" i="1" baseline="-25000" dirty="0" err="1" smtClean="0"/>
              <a:t>эфф</a:t>
            </a:r>
            <a:r>
              <a:rPr kumimoji="1" lang="ru-RU" sz="2000" i="1" baseline="-25000" dirty="0" smtClean="0"/>
              <a:t> </a:t>
            </a:r>
            <a:r>
              <a:rPr kumimoji="1" lang="ru-RU" sz="2000" i="1" baseline="-25000" dirty="0" err="1"/>
              <a:t>x,</a:t>
            </a:r>
            <a:r>
              <a:rPr kumimoji="1" lang="ru-RU" sz="2000" i="1" baseline="-25000" dirty="0" err="1" smtClean="0"/>
              <a:t>y</a:t>
            </a:r>
            <a:r>
              <a:rPr kumimoji="1" lang="ru-RU" sz="2000" dirty="0" smtClean="0">
                <a:latin typeface="Arial" charset="0"/>
              </a:rPr>
              <a:t> – С:</a:t>
            </a:r>
            <a:endParaRPr lang="ru-RU" sz="2000" b="1" dirty="0">
              <a:latin typeface="Arial" charset="0"/>
            </a:endParaRPr>
          </a:p>
        </p:txBody>
      </p:sp>
      <p:sp>
        <p:nvSpPr>
          <p:cNvPr id="39942" name="Rectangle 9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ru-RU"/>
          </a:p>
        </p:txBody>
      </p:sp>
      <p:sp>
        <p:nvSpPr>
          <p:cNvPr id="39943" name="Rectangle 9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ru-RU"/>
          </a:p>
        </p:txBody>
      </p:sp>
      <p:sp>
        <p:nvSpPr>
          <p:cNvPr id="39944" name="Заголовок 1"/>
          <p:cNvSpPr>
            <a:spLocks noGrp="1"/>
          </p:cNvSpPr>
          <p:nvPr>
            <p:ph type="title"/>
          </p:nvPr>
        </p:nvSpPr>
        <p:spPr bwMode="auto">
          <a:xfrm>
            <a:off x="287338" y="457200"/>
            <a:ext cx="8551862" cy="1143000"/>
          </a:xfrm>
        </p:spPr>
        <p:txBody>
          <a:bodyPr/>
          <a:lstStyle/>
          <a:p>
            <a:pPr eaLnBrk="1" hangingPunct="1"/>
            <a:r>
              <a:rPr kumimoji="0" lang="ru-RU" sz="2800" dirty="0">
                <a:latin typeface="Arial" charset="0"/>
              </a:rPr>
              <a:t>Интегральный параметр процесса лазерного окрашивания (окисления) поверхности металлов</a:t>
            </a:r>
          </a:p>
        </p:txBody>
      </p:sp>
      <p:sp>
        <p:nvSpPr>
          <p:cNvPr id="39945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4016375" y="0"/>
            <a:ext cx="631825" cy="3603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4D499314-CFAC-8F4F-BD1D-8ADE6E96E524}" type="slidenum">
              <a:rPr lang="en-US" sz="2400">
                <a:solidFill>
                  <a:srgbClr val="898989"/>
                </a:solidFill>
              </a:rPr>
              <a:pPr/>
              <a:t>17</a:t>
            </a:fld>
            <a:endParaRPr lang="en-US" sz="2400">
              <a:solidFill>
                <a:srgbClr val="898989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04800" y="5181600"/>
            <a:ext cx="8534400" cy="13239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 eaLnBrk="1" hangingPunct="1">
              <a:spcBef>
                <a:spcPct val="20000"/>
              </a:spcBef>
              <a:buClr>
                <a:srgbClr val="990000"/>
              </a:buClr>
              <a:buSzPct val="70000"/>
            </a:pPr>
            <a:r>
              <a:rPr lang="ru-RU" sz="2000" dirty="0">
                <a:solidFill>
                  <a:srgbClr val="000000"/>
                </a:solidFill>
                <a:latin typeface="Calibri" charset="0"/>
                <a:ea typeface="Arial" charset="0"/>
                <a:cs typeface="Arial" charset="0"/>
              </a:rPr>
              <a:t>Экспериментальным путем было обнаружено, что при меньшей температуре, но более длительном времени </a:t>
            </a:r>
            <a:r>
              <a:rPr lang="ru-RU" sz="2000" dirty="0" smtClean="0">
                <a:solidFill>
                  <a:srgbClr val="000000"/>
                </a:solidFill>
                <a:latin typeface="Calibri" charset="0"/>
                <a:ea typeface="Arial" charset="0"/>
                <a:cs typeface="Arial" charset="0"/>
              </a:rPr>
              <a:t>нагрева возможно </a:t>
            </a:r>
            <a:r>
              <a:rPr lang="ru-RU" sz="2000" dirty="0">
                <a:solidFill>
                  <a:srgbClr val="000000"/>
                </a:solidFill>
                <a:latin typeface="Calibri" charset="0"/>
                <a:ea typeface="Arial" charset="0"/>
                <a:cs typeface="Arial" charset="0"/>
              </a:rPr>
              <a:t>образование того же цвета поверхности, что и при большей температуре нагрева, но при меньшем времени воздействия. </a:t>
            </a:r>
            <a:endParaRPr lang="ru-RU" sz="200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Изображение 2" descr="Рисунок6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4191000"/>
            <a:ext cx="3048000" cy="5422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Box 13"/>
          <p:cNvSpPr txBox="1">
            <a:spLocks noChangeArrowheads="1"/>
          </p:cNvSpPr>
          <p:nvPr/>
        </p:nvSpPr>
        <p:spPr bwMode="auto">
          <a:xfrm>
            <a:off x="304800" y="2438400"/>
            <a:ext cx="85344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eaLnBrk="1" hangingPunct="1">
              <a:buFont typeface="Wingdings" charset="0"/>
              <a:buChar char="Ø"/>
            </a:pPr>
            <a:r>
              <a:rPr kumimoji="1" lang="ru-RU" sz="2000" i="1" dirty="0" err="1"/>
              <a:t>T</a:t>
            </a:r>
            <a:r>
              <a:rPr kumimoji="1" lang="ru-RU" sz="2000" i="1" dirty="0"/>
              <a:t>(</a:t>
            </a:r>
            <a:r>
              <a:rPr kumimoji="1" lang="ru-RU" sz="2000" i="1" dirty="0" err="1"/>
              <a:t>N</a:t>
            </a:r>
            <a:r>
              <a:rPr kumimoji="1" lang="ru-RU" sz="2000" i="1" baseline="-25000" dirty="0" err="1"/>
              <a:t>x</a:t>
            </a:r>
            <a:r>
              <a:rPr kumimoji="1" lang="ru-RU" sz="2000" i="1" dirty="0"/>
              <a:t>) - </a:t>
            </a:r>
            <a:r>
              <a:rPr lang="ru-RU" sz="2000" dirty="0">
                <a:latin typeface="Arial" charset="0"/>
              </a:rPr>
              <a:t>температура, до которой нагревается поверхность образца при облучении </a:t>
            </a:r>
            <a:r>
              <a:rPr lang="en-US" sz="2000" dirty="0">
                <a:latin typeface="Arial" charset="0"/>
              </a:rPr>
              <a:t>N </a:t>
            </a:r>
            <a:r>
              <a:rPr lang="ru-RU" sz="2000" dirty="0">
                <a:latin typeface="Arial" charset="0"/>
              </a:rPr>
              <a:t>импульсами</a:t>
            </a:r>
            <a:r>
              <a:rPr lang="en-US" sz="2000" baseline="30000" dirty="0">
                <a:latin typeface="Arial" charset="0"/>
              </a:rPr>
              <a:t>[</a:t>
            </a:r>
            <a:r>
              <a:rPr lang="en-US" sz="2000" baseline="30000" dirty="0" smtClean="0">
                <a:latin typeface="Arial" charset="0"/>
              </a:rPr>
              <a:t>1</a:t>
            </a:r>
            <a:r>
              <a:rPr lang="en-US" sz="2000" baseline="30000" dirty="0">
                <a:latin typeface="Arial" charset="0"/>
              </a:rPr>
              <a:t>1</a:t>
            </a:r>
            <a:r>
              <a:rPr lang="en-US" sz="2000" baseline="30000" dirty="0" smtClean="0">
                <a:latin typeface="Arial" charset="0"/>
              </a:rPr>
              <a:t>]</a:t>
            </a:r>
            <a:r>
              <a:rPr lang="en-US" sz="2000" dirty="0" smtClean="0">
                <a:latin typeface="Arial" charset="0"/>
              </a:rPr>
              <a:t>:</a:t>
            </a:r>
            <a:endParaRPr lang="ru-RU" sz="2000" dirty="0">
              <a:latin typeface="Arial" charset="0"/>
            </a:endParaRPr>
          </a:p>
          <a:p>
            <a:pPr eaLnBrk="1" hangingPunct="1"/>
            <a:endParaRPr lang="ru-RU" sz="2000" dirty="0">
              <a:latin typeface="Arial" charset="0"/>
            </a:endParaRPr>
          </a:p>
          <a:p>
            <a:pPr eaLnBrk="1" hangingPunct="1"/>
            <a:endParaRPr lang="en-US" sz="2000" dirty="0">
              <a:latin typeface="Arial" charset="0"/>
            </a:endParaRPr>
          </a:p>
          <a:p>
            <a:pPr eaLnBrk="1" hangingPunct="1"/>
            <a:endParaRPr lang="ru-RU" sz="2000" dirty="0">
              <a:latin typeface="Arial" charset="0"/>
            </a:endParaRPr>
          </a:p>
          <a:p>
            <a:pPr eaLnBrk="1" hangingPunct="1">
              <a:buFont typeface="Wingdings" charset="0"/>
              <a:buChar char="Ø"/>
            </a:pPr>
            <a:r>
              <a:rPr kumimoji="1" lang="ru-RU" sz="2000" i="1" dirty="0" err="1"/>
              <a:t>t</a:t>
            </a:r>
            <a:r>
              <a:rPr kumimoji="1" lang="ru-RU" sz="2000" i="1" baseline="-25000" dirty="0" err="1"/>
              <a:t>эфф</a:t>
            </a:r>
            <a:r>
              <a:rPr kumimoji="1" lang="ru-RU" sz="2000" i="1" baseline="-25000" dirty="0"/>
              <a:t> </a:t>
            </a:r>
            <a:r>
              <a:rPr kumimoji="1" lang="ru-RU" sz="2000" i="1" baseline="-25000" dirty="0" err="1"/>
              <a:t>x,y</a:t>
            </a:r>
            <a:r>
              <a:rPr kumimoji="1" lang="ru-RU" sz="2000" i="1" baseline="-25000" dirty="0"/>
              <a:t> </a:t>
            </a:r>
            <a:r>
              <a:rPr lang="ru-RU" sz="2000" dirty="0" smtClean="0">
                <a:latin typeface="Arial" charset="0"/>
              </a:rPr>
              <a:t>– эффективное время </a:t>
            </a:r>
            <a:r>
              <a:rPr lang="ru-RU" sz="2000" dirty="0">
                <a:latin typeface="Arial" charset="0"/>
              </a:rPr>
              <a:t>воздействия на единицу поверхности пятном излучения, диаметром </a:t>
            </a:r>
            <a:r>
              <a:rPr lang="en-US" sz="2000" dirty="0" smtClean="0">
                <a:latin typeface="Arial" charset="0"/>
              </a:rPr>
              <a:t>2r</a:t>
            </a:r>
            <a:r>
              <a:rPr lang="ru-RU" sz="2000" dirty="0" smtClean="0">
                <a:latin typeface="Arial" charset="0"/>
              </a:rPr>
              <a:t>:</a:t>
            </a:r>
            <a:endParaRPr lang="ru-RU" sz="2000" dirty="0">
              <a:latin typeface="Arial" charset="0"/>
            </a:endParaRPr>
          </a:p>
          <a:p>
            <a:pPr eaLnBrk="1" hangingPunct="1"/>
            <a:endParaRPr lang="ru-RU" sz="2000" dirty="0">
              <a:latin typeface="Arial" charset="0"/>
            </a:endParaRPr>
          </a:p>
        </p:txBody>
      </p:sp>
      <p:sp>
        <p:nvSpPr>
          <p:cNvPr id="40964" name="Rectangle 7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ru-RU"/>
          </a:p>
        </p:txBody>
      </p:sp>
      <p:sp>
        <p:nvSpPr>
          <p:cNvPr id="40965" name="Rectangle 7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ru-RU"/>
          </a:p>
        </p:txBody>
      </p:sp>
      <p:sp>
        <p:nvSpPr>
          <p:cNvPr id="40966" name="Rectangle 7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ru-RU"/>
          </a:p>
        </p:txBody>
      </p:sp>
      <p:sp>
        <p:nvSpPr>
          <p:cNvPr id="40967" name="Rectangle 9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ru-RU"/>
          </a:p>
        </p:txBody>
      </p:sp>
      <p:sp>
        <p:nvSpPr>
          <p:cNvPr id="40968" name="Rectangle 9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ru-RU"/>
          </a:p>
        </p:txBody>
      </p:sp>
      <p:sp>
        <p:nvSpPr>
          <p:cNvPr id="40970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4016375" y="0"/>
            <a:ext cx="631825" cy="3603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F51E73EC-E3B0-544C-938A-1633BF29F4D0}" type="slidenum">
              <a:rPr lang="en-US" sz="2400">
                <a:solidFill>
                  <a:srgbClr val="898989"/>
                </a:solidFill>
              </a:rPr>
              <a:pPr/>
              <a:t>18</a:t>
            </a:fld>
            <a:endParaRPr lang="en-US" sz="2400">
              <a:solidFill>
                <a:srgbClr val="898989"/>
              </a:solidFill>
            </a:endParaRPr>
          </a:p>
        </p:txBody>
      </p:sp>
      <p:sp>
        <p:nvSpPr>
          <p:cNvPr id="40971" name="Прямоугольник 2"/>
          <p:cNvSpPr>
            <a:spLocks noChangeArrowheads="1"/>
          </p:cNvSpPr>
          <p:nvPr/>
        </p:nvSpPr>
        <p:spPr bwMode="auto">
          <a:xfrm>
            <a:off x="381000" y="5370493"/>
            <a:ext cx="722011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1400" dirty="0" smtClean="0">
                <a:solidFill>
                  <a:srgbClr val="000000"/>
                </a:solidFill>
                <a:latin typeface="Arial"/>
                <a:cs typeface="Arial"/>
              </a:rPr>
              <a:t>где </a:t>
            </a:r>
            <a:r>
              <a:rPr lang="ru-RU" sz="1400" i="1" dirty="0" err="1">
                <a:solidFill>
                  <a:srgbClr val="000000"/>
                </a:solidFill>
                <a:latin typeface="Arial"/>
                <a:cs typeface="Arial"/>
              </a:rPr>
              <a:t>t</a:t>
            </a:r>
            <a:r>
              <a:rPr lang="ru-RU" sz="1400" i="1" dirty="0">
                <a:solidFill>
                  <a:srgbClr val="000000"/>
                </a:solidFill>
                <a:latin typeface="Arial"/>
                <a:cs typeface="Arial"/>
              </a:rPr>
              <a:t>(</a:t>
            </a:r>
            <a:r>
              <a:rPr lang="ru-RU" sz="1400" i="1" dirty="0" err="1">
                <a:solidFill>
                  <a:srgbClr val="000000"/>
                </a:solidFill>
                <a:latin typeface="Arial"/>
                <a:cs typeface="Arial"/>
              </a:rPr>
              <a:t>N</a:t>
            </a:r>
            <a:r>
              <a:rPr lang="ru-RU" sz="1400" i="1" baseline="-25000" dirty="0" err="1">
                <a:solidFill>
                  <a:srgbClr val="000000"/>
                </a:solidFill>
                <a:latin typeface="Arial"/>
                <a:cs typeface="Arial"/>
              </a:rPr>
              <a:t>x</a:t>
            </a:r>
            <a:r>
              <a:rPr lang="ru-RU" sz="1400" i="1" dirty="0">
                <a:solidFill>
                  <a:srgbClr val="000000"/>
                </a:solidFill>
                <a:latin typeface="Arial"/>
                <a:cs typeface="Arial"/>
              </a:rPr>
              <a:t>)</a:t>
            </a:r>
            <a:r>
              <a:rPr lang="ru-RU" sz="1400" dirty="0">
                <a:solidFill>
                  <a:srgbClr val="000000"/>
                </a:solidFill>
                <a:latin typeface="Arial"/>
                <a:cs typeface="Arial"/>
              </a:rPr>
              <a:t>=</a:t>
            </a:r>
            <a:r>
              <a:rPr lang="ru-RU" sz="1400" dirty="0" err="1">
                <a:solidFill>
                  <a:srgbClr val="000000"/>
                </a:solidFill>
                <a:latin typeface="Arial"/>
                <a:cs typeface="Arial"/>
              </a:rPr>
              <a:t>N</a:t>
            </a:r>
            <a:r>
              <a:rPr lang="ru-RU" sz="1400" baseline="-25000" dirty="0" err="1">
                <a:solidFill>
                  <a:srgbClr val="000000"/>
                </a:solidFill>
                <a:latin typeface="Arial"/>
                <a:cs typeface="Arial"/>
              </a:rPr>
              <a:t>x</a:t>
            </a:r>
            <a:r>
              <a:rPr lang="ru-RU" sz="1400" dirty="0">
                <a:solidFill>
                  <a:srgbClr val="000000"/>
                </a:solidFill>
                <a:latin typeface="Arial"/>
                <a:cs typeface="Arial"/>
              </a:rPr>
              <a:t>/</a:t>
            </a:r>
            <a:r>
              <a:rPr lang="ru-RU" sz="1400" dirty="0" err="1">
                <a:solidFill>
                  <a:srgbClr val="000000"/>
                </a:solidFill>
                <a:latin typeface="Arial"/>
                <a:cs typeface="Arial"/>
              </a:rPr>
              <a:t>f+τ</a:t>
            </a:r>
            <a:r>
              <a:rPr lang="ru-RU" sz="1400" dirty="0" smtClean="0">
                <a:solidFill>
                  <a:srgbClr val="000000"/>
                </a:solidFill>
                <a:latin typeface="Arial"/>
                <a:cs typeface="Arial"/>
              </a:rPr>
              <a:t>,</a:t>
            </a:r>
          </a:p>
          <a:p>
            <a:r>
              <a:rPr lang="en-US" sz="1400" i="1" dirty="0" err="1">
                <a:latin typeface="Arial"/>
                <a:cs typeface="Arial"/>
              </a:rPr>
              <a:t>N</a:t>
            </a:r>
            <a:r>
              <a:rPr lang="en-US" sz="1400" i="1" baseline="-25000" dirty="0" err="1">
                <a:latin typeface="Arial"/>
                <a:cs typeface="Arial"/>
              </a:rPr>
              <a:t>x</a:t>
            </a:r>
            <a:r>
              <a:rPr lang="ru-RU" sz="1400" i="1" dirty="0">
                <a:latin typeface="Arial"/>
                <a:cs typeface="Arial"/>
              </a:rPr>
              <a:t>, </a:t>
            </a:r>
            <a:r>
              <a:rPr lang="en-US" sz="1400" i="1" dirty="0" err="1">
                <a:latin typeface="Arial"/>
                <a:cs typeface="Arial"/>
              </a:rPr>
              <a:t>N</a:t>
            </a:r>
            <a:r>
              <a:rPr lang="en-US" sz="1400" i="1" baseline="-25000" dirty="0" err="1">
                <a:latin typeface="Arial"/>
                <a:cs typeface="Arial"/>
              </a:rPr>
              <a:t>y</a:t>
            </a:r>
            <a:r>
              <a:rPr lang="ru-RU" sz="1400" i="1" dirty="0">
                <a:latin typeface="Arial"/>
                <a:cs typeface="Arial"/>
              </a:rPr>
              <a:t> </a:t>
            </a:r>
            <a:r>
              <a:rPr lang="ru-RU" sz="1400" dirty="0">
                <a:latin typeface="Arial"/>
                <a:cs typeface="Arial"/>
              </a:rPr>
              <a:t>– число импульсов на единицу поверхности пятном излучения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ru-RU" sz="1400" dirty="0">
                <a:latin typeface="Arial"/>
                <a:cs typeface="Arial"/>
              </a:rPr>
              <a:t>диаметром </a:t>
            </a:r>
            <a:r>
              <a:rPr lang="en-US" sz="1400" dirty="0" smtClean="0">
                <a:latin typeface="Arial"/>
                <a:cs typeface="Arial"/>
              </a:rPr>
              <a:t>2r</a:t>
            </a:r>
            <a:r>
              <a:rPr lang="ru-RU" sz="1400" dirty="0" smtClean="0">
                <a:latin typeface="Arial"/>
                <a:cs typeface="Arial"/>
              </a:rPr>
              <a:t>, </a:t>
            </a:r>
            <a:endParaRPr lang="en-US" sz="1400" dirty="0" smtClean="0">
              <a:latin typeface="Arial"/>
              <a:cs typeface="Arial"/>
            </a:endParaRPr>
          </a:p>
          <a:p>
            <a:r>
              <a:rPr lang="ru-RU" sz="1400" dirty="0" smtClean="0">
                <a:latin typeface="Arial"/>
                <a:cs typeface="Arial"/>
              </a:rPr>
              <a:t>с </a:t>
            </a:r>
            <a:r>
              <a:rPr lang="ru-RU" sz="1400" dirty="0">
                <a:latin typeface="Arial"/>
                <a:cs typeface="Arial"/>
              </a:rPr>
              <a:t>учетом перекрытия по осям х и </a:t>
            </a:r>
            <a:r>
              <a:rPr lang="en-US" sz="1400" dirty="0" smtClean="0">
                <a:latin typeface="Arial"/>
                <a:cs typeface="Arial"/>
              </a:rPr>
              <a:t>y</a:t>
            </a:r>
            <a:r>
              <a:rPr lang="ru-RU" sz="1400" dirty="0">
                <a:latin typeface="Arial"/>
                <a:cs typeface="Arial"/>
              </a:rPr>
              <a:t>.</a:t>
            </a:r>
            <a:endParaRPr lang="ru-RU" sz="1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2" name="Изображение 1" descr="Рисунок7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467" y="1905000"/>
            <a:ext cx="2937933" cy="533400"/>
          </a:xfrm>
          <a:prstGeom prst="rect">
            <a:avLst/>
          </a:prstGeom>
        </p:spPr>
      </p:pic>
      <p:pic>
        <p:nvPicPr>
          <p:cNvPr id="3" name="Изображение 2" descr="Рисунок8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" y="3124200"/>
            <a:ext cx="7101840" cy="877824"/>
          </a:xfrm>
          <a:prstGeom prst="rect">
            <a:avLst/>
          </a:prstGeom>
        </p:spPr>
      </p:pic>
      <p:pic>
        <p:nvPicPr>
          <p:cNvPr id="5" name="Изображение 4" descr="Рисунок9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88" y="4648200"/>
            <a:ext cx="6230112" cy="603504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304800" y="6324600"/>
            <a:ext cx="85344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000" baseline="30000" dirty="0">
                <a:solidFill>
                  <a:srgbClr val="000000"/>
                </a:solidFill>
                <a:latin typeface="Arial"/>
                <a:cs typeface="Arial"/>
              </a:rPr>
              <a:t>[</a:t>
            </a:r>
            <a:r>
              <a:rPr lang="en-US" sz="1000" baseline="30000" dirty="0" smtClean="0">
                <a:solidFill>
                  <a:srgbClr val="000000"/>
                </a:solidFill>
                <a:latin typeface="Arial"/>
                <a:cs typeface="Arial"/>
              </a:rPr>
              <a:t>1</a:t>
            </a:r>
            <a:r>
              <a:rPr lang="en-US" sz="1000" baseline="30000" dirty="0">
                <a:solidFill>
                  <a:srgbClr val="000000"/>
                </a:solidFill>
                <a:latin typeface="Arial"/>
                <a:cs typeface="Arial"/>
              </a:rPr>
              <a:t>1</a:t>
            </a:r>
            <a:r>
              <a:rPr lang="en-US" sz="1000" baseline="30000" dirty="0" smtClean="0">
                <a:solidFill>
                  <a:srgbClr val="000000"/>
                </a:solidFill>
                <a:latin typeface="Arial"/>
                <a:cs typeface="Arial"/>
              </a:rPr>
              <a:t>]</a:t>
            </a:r>
            <a:r>
              <a:rPr lang="ru-RU" sz="1000" baseline="300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ru-RU" sz="1000" dirty="0" err="1">
                <a:latin typeface="Arial"/>
                <a:cs typeface="Arial"/>
              </a:rPr>
              <a:t>Шахно</a:t>
            </a:r>
            <a:r>
              <a:rPr lang="ru-RU" sz="1000" dirty="0">
                <a:latin typeface="Arial"/>
                <a:cs typeface="Arial"/>
              </a:rPr>
              <a:t> Е.А. </a:t>
            </a:r>
            <a:r>
              <a:rPr lang="en-US" sz="1000" dirty="0" smtClean="0">
                <a:latin typeface="Arial"/>
                <a:cs typeface="Arial"/>
              </a:rPr>
              <a:t>“</a:t>
            </a:r>
            <a:r>
              <a:rPr lang="ru-RU" sz="1000" dirty="0" smtClean="0">
                <a:latin typeface="Arial"/>
                <a:cs typeface="Arial"/>
              </a:rPr>
              <a:t>Аналитические </a:t>
            </a:r>
            <a:r>
              <a:rPr lang="ru-RU" sz="1000" dirty="0">
                <a:latin typeface="Arial"/>
                <a:cs typeface="Arial"/>
              </a:rPr>
              <a:t>методы исследования и разработки лазерных микро– и </a:t>
            </a:r>
            <a:r>
              <a:rPr lang="ru-RU" sz="1000" dirty="0" err="1">
                <a:latin typeface="Arial"/>
                <a:cs typeface="Arial"/>
              </a:rPr>
              <a:t>нанотехнологий</a:t>
            </a:r>
            <a:r>
              <a:rPr lang="ru-RU" sz="1000" dirty="0">
                <a:latin typeface="Arial"/>
                <a:cs typeface="Arial"/>
              </a:rPr>
              <a:t>: методические рекомендации по выполнению курсовых проектов и  самостоятельных работ студентов </a:t>
            </a:r>
            <a:r>
              <a:rPr lang="en-US" sz="1000" dirty="0" smtClean="0">
                <a:latin typeface="Arial"/>
                <a:cs typeface="Arial"/>
              </a:rPr>
              <a:t>“, </a:t>
            </a:r>
            <a:r>
              <a:rPr lang="ru-RU" sz="1000" dirty="0" smtClean="0">
                <a:latin typeface="Arial"/>
                <a:cs typeface="Arial"/>
              </a:rPr>
              <a:t>СПбГУ </a:t>
            </a:r>
            <a:r>
              <a:rPr lang="ru-RU" sz="1000" dirty="0">
                <a:latin typeface="Arial"/>
                <a:cs typeface="Arial"/>
              </a:rPr>
              <a:t>ИТМО, </a:t>
            </a:r>
            <a:r>
              <a:rPr lang="ru-RU" sz="1000" dirty="0" smtClean="0">
                <a:latin typeface="Arial"/>
                <a:cs typeface="Arial"/>
              </a:rPr>
              <a:t>2008. 66 </a:t>
            </a:r>
            <a:r>
              <a:rPr lang="ru-RU" sz="1000" dirty="0">
                <a:latin typeface="Arial"/>
                <a:cs typeface="Arial"/>
              </a:rPr>
              <a:t>с. </a:t>
            </a:r>
          </a:p>
          <a:p>
            <a:endParaRPr lang="ru-RU" sz="1000" dirty="0" smtClean="0">
              <a:latin typeface="Arial"/>
              <a:cs typeface="Arial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 bwMode="auto">
          <a:xfrm>
            <a:off x="304800" y="457200"/>
            <a:ext cx="8551862" cy="11430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kumimoji="1" sz="4200" kern="1200">
                <a:solidFill>
                  <a:schemeClr val="bg1"/>
                </a:solidFill>
                <a:latin typeface="+mj-lt"/>
                <a:ea typeface="Arial" charset="0"/>
                <a:cs typeface="Arial" charset="0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bg1"/>
                </a:solidFill>
                <a:latin typeface="Corbel" charset="0"/>
                <a:ea typeface="Arial" charset="0"/>
                <a:cs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bg1"/>
                </a:solidFill>
                <a:latin typeface="Corbel" charset="0"/>
                <a:ea typeface="Arial" charset="0"/>
                <a:cs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bg1"/>
                </a:solidFill>
                <a:latin typeface="Corbel" charset="0"/>
                <a:ea typeface="Arial" charset="0"/>
                <a:cs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bg1"/>
                </a:solidFill>
                <a:latin typeface="Corbel" charset="0"/>
                <a:ea typeface="Arial" charset="0"/>
                <a:cs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bg1"/>
                </a:solidFill>
                <a:latin typeface="Corbel" charset="0"/>
                <a:ea typeface="Arial" charset="0"/>
                <a:cs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bg1"/>
                </a:solidFill>
                <a:latin typeface="Corbel" charset="0"/>
                <a:ea typeface="Arial" charset="0"/>
                <a:cs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bg1"/>
                </a:solidFill>
                <a:latin typeface="Corbel" charset="0"/>
                <a:ea typeface="Arial" charset="0"/>
                <a:cs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bg1"/>
                </a:solidFill>
                <a:latin typeface="Corbe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kumimoji="0" lang="ru-RU" sz="2800" dirty="0" smtClean="0">
                <a:latin typeface="Arial" charset="0"/>
              </a:rPr>
              <a:t>Технологический критерий цветности </a:t>
            </a:r>
            <a:r>
              <a:rPr kumimoji="0" lang="ru-RU" sz="2800" i="1" dirty="0" smtClean="0">
                <a:latin typeface="Arial" charset="0"/>
              </a:rPr>
              <a:t>С</a:t>
            </a:r>
            <a:r>
              <a:rPr kumimoji="0" lang="ru-RU" sz="2800" i="1" baseline="-25000" dirty="0" smtClean="0">
                <a:latin typeface="Arial" charset="0"/>
              </a:rPr>
              <a:t>Ц</a:t>
            </a:r>
            <a:endParaRPr kumimoji="0" lang="ru-RU" sz="2800" i="1" baseline="-250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Заголовок 1"/>
          <p:cNvSpPr>
            <a:spLocks noGrp="1"/>
          </p:cNvSpPr>
          <p:nvPr>
            <p:ph type="title"/>
          </p:nvPr>
        </p:nvSpPr>
        <p:spPr bwMode="auto">
          <a:xfrm>
            <a:off x="304800" y="457200"/>
            <a:ext cx="8534400" cy="1143000"/>
          </a:xfrm>
        </p:spPr>
        <p:txBody>
          <a:bodyPr/>
          <a:lstStyle/>
          <a:p>
            <a:pPr eaLnBrk="1" hangingPunct="1"/>
            <a:r>
              <a:rPr kumimoji="0" lang="ru-RU" sz="2800">
                <a:latin typeface="Arial" charset="0"/>
              </a:rPr>
              <a:t>Спектры отражения стали и титана </a:t>
            </a:r>
            <a:br>
              <a:rPr kumimoji="0" lang="ru-RU" sz="2800">
                <a:latin typeface="Arial" charset="0"/>
              </a:rPr>
            </a:br>
            <a:r>
              <a:rPr kumimoji="0" lang="ru-RU" sz="2800">
                <a:latin typeface="Arial" charset="0"/>
              </a:rPr>
              <a:t>до и после лазерной обработки</a:t>
            </a:r>
          </a:p>
        </p:txBody>
      </p:sp>
      <p:sp>
        <p:nvSpPr>
          <p:cNvPr id="41987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4016375" y="0"/>
            <a:ext cx="631825" cy="3603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EF71F62F-7686-2947-8A4A-701F6D9E8A78}" type="slidenum">
              <a:rPr lang="en-US" sz="2400">
                <a:solidFill>
                  <a:srgbClr val="898989"/>
                </a:solidFill>
              </a:rPr>
              <a:pPr/>
              <a:t>19</a:t>
            </a:fld>
            <a:endParaRPr lang="en-US" sz="2400">
              <a:solidFill>
                <a:srgbClr val="898989"/>
              </a:solidFill>
            </a:endParaRPr>
          </a:p>
        </p:txBody>
      </p:sp>
      <p:pic>
        <p:nvPicPr>
          <p:cNvPr id="11266" name="Picture 2" descr="H:\Аспирантура\диссертация\Кандидатская диссертация\Материалы для диссера\spectra Ти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0" t="6044" r="9115" b="7817"/>
          <a:stretch/>
        </p:blipFill>
        <p:spPr bwMode="auto">
          <a:xfrm>
            <a:off x="2933647" y="4248149"/>
            <a:ext cx="5753153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H:\Аспирантура\диссертация\Кандидатская диссертация\Материалы для диссера\spectra Fe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1" t="2955" r="8291" b="10068"/>
          <a:stretch/>
        </p:blipFill>
        <p:spPr bwMode="auto">
          <a:xfrm>
            <a:off x="2933647" y="1751936"/>
            <a:ext cx="5753153" cy="251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91" name="Прямоугольник 2"/>
          <p:cNvSpPr>
            <a:spLocks noChangeArrowheads="1"/>
          </p:cNvSpPr>
          <p:nvPr/>
        </p:nvSpPr>
        <p:spPr bwMode="auto">
          <a:xfrm>
            <a:off x="457200" y="4288392"/>
            <a:ext cx="247644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2000" dirty="0">
                <a:latin typeface="Arial" charset="0"/>
              </a:rPr>
              <a:t>Технический </a:t>
            </a:r>
            <a:r>
              <a:rPr lang="ru-RU" sz="2000" dirty="0" smtClean="0">
                <a:latin typeface="Arial" charset="0"/>
              </a:rPr>
              <a:t>титан </a:t>
            </a:r>
          </a:p>
          <a:p>
            <a:r>
              <a:rPr lang="ru-RU" sz="2000" dirty="0" smtClean="0">
                <a:latin typeface="Arial" charset="0"/>
              </a:rPr>
              <a:t>ВТ1-0.</a:t>
            </a:r>
            <a:endParaRPr lang="ru-RU" sz="2000" dirty="0"/>
          </a:p>
        </p:txBody>
      </p:sp>
      <p:sp>
        <p:nvSpPr>
          <p:cNvPr id="41990" name="Прямоугольник 1"/>
          <p:cNvSpPr>
            <a:spLocks noChangeArrowheads="1"/>
          </p:cNvSpPr>
          <p:nvPr/>
        </p:nvSpPr>
        <p:spPr bwMode="auto">
          <a:xfrm>
            <a:off x="304800" y="1884581"/>
            <a:ext cx="274049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2000" dirty="0">
                <a:latin typeface="Arial" charset="0"/>
              </a:rPr>
              <a:t>Нержавеющая сталь </a:t>
            </a:r>
            <a:endParaRPr lang="ru-RU" sz="2000" dirty="0" smtClean="0">
              <a:latin typeface="Arial" charset="0"/>
            </a:endParaRPr>
          </a:p>
          <a:p>
            <a:r>
              <a:rPr lang="ru-RU" sz="2000" dirty="0" smtClean="0">
                <a:latin typeface="Arial" charset="0"/>
              </a:rPr>
              <a:t>10Х18Н10Т.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Волна 42"/>
          <p:cNvSpPr/>
          <p:nvPr/>
        </p:nvSpPr>
        <p:spPr>
          <a:xfrm>
            <a:off x="304800" y="4993169"/>
            <a:ext cx="4038600" cy="1864831"/>
          </a:xfrm>
          <a:prstGeom prst="wav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sp>
        <p:nvSpPr>
          <p:cNvPr id="53" name="Волна 52"/>
          <p:cNvSpPr/>
          <p:nvPr/>
        </p:nvSpPr>
        <p:spPr>
          <a:xfrm>
            <a:off x="4800600" y="3505200"/>
            <a:ext cx="4038600" cy="1676400"/>
          </a:xfrm>
          <a:prstGeom prst="wav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sp>
        <p:nvSpPr>
          <p:cNvPr id="35" name="Волна 34"/>
          <p:cNvSpPr/>
          <p:nvPr/>
        </p:nvSpPr>
        <p:spPr>
          <a:xfrm>
            <a:off x="4800600" y="1752600"/>
            <a:ext cx="4038600" cy="1524000"/>
          </a:xfrm>
          <a:prstGeom prst="wav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sp>
        <p:nvSpPr>
          <p:cNvPr id="18" name="Волна 17"/>
          <p:cNvSpPr/>
          <p:nvPr/>
        </p:nvSpPr>
        <p:spPr>
          <a:xfrm>
            <a:off x="304800" y="1752600"/>
            <a:ext cx="4038600" cy="1676400"/>
          </a:xfrm>
          <a:prstGeom prst="wav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sp>
        <p:nvSpPr>
          <p:cNvPr id="23558" name="Заголовок 1"/>
          <p:cNvSpPr>
            <a:spLocks noGrp="1"/>
          </p:cNvSpPr>
          <p:nvPr>
            <p:ph type="title"/>
          </p:nvPr>
        </p:nvSpPr>
        <p:spPr bwMode="auto">
          <a:xfrm>
            <a:off x="304800" y="457200"/>
            <a:ext cx="8534400" cy="1143000"/>
          </a:xfrm>
        </p:spPr>
        <p:txBody>
          <a:bodyPr/>
          <a:lstStyle/>
          <a:p>
            <a:pPr eaLnBrk="1" hangingPunct="1"/>
            <a:r>
              <a:rPr kumimoji="0" lang="ru-RU" sz="2800" dirty="0">
                <a:latin typeface="Arial" charset="0"/>
              </a:rPr>
              <a:t>Актуальность технологии цветной лазерной маркировки (ЦЛМ</a:t>
            </a:r>
            <a:r>
              <a:rPr kumimoji="0" lang="ru-RU" sz="2800" dirty="0" smtClean="0">
                <a:latin typeface="Arial" charset="0"/>
              </a:rPr>
              <a:t>) - возможные  применения</a:t>
            </a:r>
            <a:endParaRPr kumimoji="0" lang="ru-RU" sz="2800" dirty="0">
              <a:latin typeface="Arial" charset="0"/>
            </a:endParaRPr>
          </a:p>
        </p:txBody>
      </p:sp>
      <p:sp>
        <p:nvSpPr>
          <p:cNvPr id="34" name="Волна 33"/>
          <p:cNvSpPr/>
          <p:nvPr/>
        </p:nvSpPr>
        <p:spPr>
          <a:xfrm>
            <a:off x="304800" y="3124200"/>
            <a:ext cx="4038600" cy="2057400"/>
          </a:xfrm>
          <a:prstGeom prst="wav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pic>
        <p:nvPicPr>
          <p:cNvPr id="4" name="Picture 3" descr="H:\КОНФЕРЕНЦИИ\ППС\Маркировака внедр\_______20120825_19337213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4012503"/>
            <a:ext cx="1397000" cy="1047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3563" name="TextBox 36"/>
          <p:cNvSpPr txBox="1">
            <a:spLocks noChangeArrowheads="1"/>
          </p:cNvSpPr>
          <p:nvPr/>
        </p:nvSpPr>
        <p:spPr bwMode="auto">
          <a:xfrm>
            <a:off x="4800600" y="1905000"/>
            <a:ext cx="21859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r>
              <a:rPr lang="ru-RU" b="1">
                <a:solidFill>
                  <a:srgbClr val="990000"/>
                </a:solidFill>
                <a:latin typeface="Arial" charset="0"/>
              </a:rPr>
              <a:t>Машиностроение</a:t>
            </a:r>
          </a:p>
        </p:txBody>
      </p:sp>
      <p:pic>
        <p:nvPicPr>
          <p:cNvPr id="23565" name="Изображение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2" t="22012" r="21468" b="17970"/>
          <a:stretch>
            <a:fillRect/>
          </a:stretch>
        </p:blipFill>
        <p:spPr bwMode="auto">
          <a:xfrm>
            <a:off x="7255875" y="4012503"/>
            <a:ext cx="1478126" cy="940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9" name="TextBox 43"/>
          <p:cNvSpPr txBox="1">
            <a:spLocks noChangeArrowheads="1"/>
          </p:cNvSpPr>
          <p:nvPr/>
        </p:nvSpPr>
        <p:spPr bwMode="auto">
          <a:xfrm>
            <a:off x="4876800" y="3581400"/>
            <a:ext cx="2590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r>
              <a:rPr lang="ru-RU" b="1" dirty="0" smtClean="0">
                <a:solidFill>
                  <a:srgbClr val="990000"/>
                </a:solidFill>
                <a:latin typeface="Arial" charset="0"/>
              </a:rPr>
              <a:t>Произведения </a:t>
            </a:r>
            <a:r>
              <a:rPr lang="ru-RU" b="1" dirty="0">
                <a:solidFill>
                  <a:srgbClr val="990000"/>
                </a:solidFill>
                <a:latin typeface="Arial" charset="0"/>
              </a:rPr>
              <a:t>декоративно- прикладного искусства </a:t>
            </a:r>
          </a:p>
        </p:txBody>
      </p:sp>
      <p:pic>
        <p:nvPicPr>
          <p:cNvPr id="23572" name="Изображение 1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307040"/>
            <a:ext cx="17526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76" name="TextBox 53"/>
          <p:cNvSpPr txBox="1">
            <a:spLocks noChangeArrowheads="1"/>
          </p:cNvSpPr>
          <p:nvPr/>
        </p:nvSpPr>
        <p:spPr bwMode="auto">
          <a:xfrm>
            <a:off x="518622" y="3419475"/>
            <a:ext cx="19685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r>
              <a:rPr lang="ru-RU" b="1" dirty="0">
                <a:solidFill>
                  <a:srgbClr val="990000"/>
                </a:solidFill>
                <a:latin typeface="Arial" charset="0"/>
              </a:rPr>
              <a:t>Коллекционное </a:t>
            </a:r>
          </a:p>
          <a:p>
            <a:r>
              <a:rPr lang="ru-RU" b="1" dirty="0">
                <a:solidFill>
                  <a:srgbClr val="990000"/>
                </a:solidFill>
                <a:latin typeface="Arial" charset="0"/>
              </a:rPr>
              <a:t>оружие</a:t>
            </a:r>
          </a:p>
        </p:txBody>
      </p:sp>
      <p:pic>
        <p:nvPicPr>
          <p:cNvPr id="23577" name="Изображение 2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987" y="3352800"/>
            <a:ext cx="1903413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78" name="TextBox 54"/>
          <p:cNvSpPr txBox="1">
            <a:spLocks noChangeArrowheads="1"/>
          </p:cNvSpPr>
          <p:nvPr/>
        </p:nvSpPr>
        <p:spPr bwMode="auto">
          <a:xfrm>
            <a:off x="5046662" y="5334000"/>
            <a:ext cx="3563938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r>
              <a:rPr lang="ru-RU" b="1" dirty="0">
                <a:latin typeface="Arial" charset="0"/>
              </a:rPr>
              <a:t> - декоративный эффект</a:t>
            </a:r>
            <a:r>
              <a:rPr lang="en-US" b="1" dirty="0">
                <a:latin typeface="Arial" charset="0"/>
              </a:rPr>
              <a:t>;</a:t>
            </a:r>
            <a:endParaRPr lang="ru-RU" b="1" dirty="0">
              <a:latin typeface="Arial" charset="0"/>
            </a:endParaRPr>
          </a:p>
          <a:p>
            <a:r>
              <a:rPr lang="ru-RU" b="1" dirty="0">
                <a:latin typeface="Arial" charset="0"/>
              </a:rPr>
              <a:t> - идентификация</a:t>
            </a:r>
            <a:r>
              <a:rPr lang="en-US" b="1" dirty="0">
                <a:latin typeface="Arial" charset="0"/>
              </a:rPr>
              <a:t>;</a:t>
            </a:r>
            <a:endParaRPr lang="ru-RU" b="1" dirty="0">
              <a:latin typeface="Arial" charset="0"/>
            </a:endParaRPr>
          </a:p>
          <a:p>
            <a:r>
              <a:rPr lang="ru-RU" b="1" dirty="0">
                <a:latin typeface="Arial" charset="0"/>
              </a:rPr>
              <a:t> - защита от фальсификации</a:t>
            </a:r>
            <a:r>
              <a:rPr lang="en-US" b="1" dirty="0">
                <a:latin typeface="Arial" charset="0"/>
              </a:rPr>
              <a:t>;</a:t>
            </a:r>
            <a:endParaRPr lang="ru-RU" b="1" dirty="0">
              <a:latin typeface="Arial" charset="0"/>
            </a:endParaRPr>
          </a:p>
          <a:p>
            <a:r>
              <a:rPr lang="ru-RU" b="1" dirty="0">
                <a:latin typeface="Arial" charset="0"/>
              </a:rPr>
              <a:t> - защитный оксидный слой</a:t>
            </a:r>
            <a:r>
              <a:rPr lang="en-US" b="1" dirty="0">
                <a:latin typeface="Arial" charset="0"/>
              </a:rPr>
              <a:t>;</a:t>
            </a:r>
            <a:endParaRPr lang="ru-RU" b="1" dirty="0">
              <a:latin typeface="Arial" charset="0"/>
            </a:endParaRPr>
          </a:p>
          <a:p>
            <a:r>
              <a:rPr lang="ru-RU" b="1" dirty="0">
                <a:latin typeface="Arial" charset="0"/>
              </a:rPr>
              <a:t> - кодирование информации</a:t>
            </a:r>
            <a:r>
              <a:rPr lang="en-US" b="1" dirty="0">
                <a:latin typeface="Arial" charset="0"/>
              </a:rPr>
              <a:t>.</a:t>
            </a:r>
            <a:endParaRPr lang="ru-RU" b="1" dirty="0">
              <a:latin typeface="Arial" charset="0"/>
            </a:endParaRPr>
          </a:p>
        </p:txBody>
      </p:sp>
      <p:sp>
        <p:nvSpPr>
          <p:cNvPr id="23579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4016375" y="0"/>
            <a:ext cx="631825" cy="3603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D9A09DA7-4EF4-3E45-8BFA-CAB66EC8A813}" type="slidenum">
              <a:rPr lang="en-US" sz="2400">
                <a:solidFill>
                  <a:srgbClr val="898989"/>
                </a:solidFill>
              </a:rPr>
              <a:pPr/>
              <a:t>2</a:t>
            </a:fld>
            <a:endParaRPr lang="en-US" sz="2400">
              <a:solidFill>
                <a:srgbClr val="898989"/>
              </a:solidFill>
            </a:endParaRPr>
          </a:p>
        </p:txBody>
      </p:sp>
      <p:sp>
        <p:nvSpPr>
          <p:cNvPr id="30" name="TextBox 31"/>
          <p:cNvSpPr txBox="1">
            <a:spLocks noChangeArrowheads="1"/>
          </p:cNvSpPr>
          <p:nvPr/>
        </p:nvSpPr>
        <p:spPr bwMode="auto">
          <a:xfrm>
            <a:off x="372499" y="1905000"/>
            <a:ext cx="232166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r>
              <a:rPr lang="ru-RU" b="1" dirty="0" smtClean="0">
                <a:solidFill>
                  <a:srgbClr val="990000"/>
                </a:solidFill>
                <a:latin typeface="Arial" charset="0"/>
              </a:rPr>
              <a:t>Приборостроение,</a:t>
            </a:r>
          </a:p>
          <a:p>
            <a:r>
              <a:rPr lang="ru-RU" b="1" dirty="0">
                <a:solidFill>
                  <a:srgbClr val="990000"/>
                </a:solidFill>
                <a:latin typeface="Arial" charset="0"/>
              </a:rPr>
              <a:t>в</a:t>
            </a:r>
            <a:r>
              <a:rPr lang="ru-RU" b="1" dirty="0" smtClean="0">
                <a:solidFill>
                  <a:srgbClr val="990000"/>
                </a:solidFill>
                <a:latin typeface="Arial" charset="0"/>
              </a:rPr>
              <a:t> том числе</a:t>
            </a:r>
          </a:p>
          <a:p>
            <a:r>
              <a:rPr lang="ru-RU" b="1" dirty="0" smtClean="0">
                <a:solidFill>
                  <a:srgbClr val="990000"/>
                </a:solidFill>
                <a:latin typeface="Arial" charset="0"/>
              </a:rPr>
              <a:t>медицинская </a:t>
            </a:r>
          </a:p>
          <a:p>
            <a:r>
              <a:rPr lang="ru-RU" b="1" dirty="0" smtClean="0">
                <a:solidFill>
                  <a:srgbClr val="990000"/>
                </a:solidFill>
                <a:latin typeface="Arial" charset="0"/>
              </a:rPr>
              <a:t>техника</a:t>
            </a:r>
            <a:endParaRPr lang="ru-RU" b="1" dirty="0">
              <a:solidFill>
                <a:srgbClr val="990000"/>
              </a:solidFill>
              <a:latin typeface="Arial" charset="0"/>
            </a:endParaRPr>
          </a:p>
        </p:txBody>
      </p:sp>
      <p:pic>
        <p:nvPicPr>
          <p:cNvPr id="23570" name="Изображение 1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5613" y="1809750"/>
            <a:ext cx="1543587" cy="1157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3" name="Picture 6" descr="F:\КОНФЕРЕНЦИИ\ППС\Маркировака внедр\Ferrari.JPG"/>
          <p:cNvPicPr>
            <a:picLocks noChangeAspect="1" noChangeArrowheads="1"/>
          </p:cNvPicPr>
          <p:nvPr/>
        </p:nvPicPr>
        <p:blipFill>
          <a:blip r:embed="rId8" cstate="email">
            <a:clrChange>
              <a:clrFrom>
                <a:srgbClr val="ECECEC"/>
              </a:clrFrom>
              <a:clrTo>
                <a:srgbClr val="ECEC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3001">
            <a:off x="8121880" y="2395918"/>
            <a:ext cx="849808" cy="1033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4" descr="C:\Documents and Settings\Petrov\Рабочий стол\BIG BANG 3\presentation\385_big Emal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95539">
            <a:off x="3047815" y="5258775"/>
            <a:ext cx="1165677" cy="146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Изображение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81200" y="2438400"/>
            <a:ext cx="1295400" cy="896213"/>
          </a:xfrm>
          <a:prstGeom prst="rect">
            <a:avLst/>
          </a:prstGeom>
        </p:spPr>
      </p:pic>
      <p:pic>
        <p:nvPicPr>
          <p:cNvPr id="23571" name="Изображение 18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828800"/>
            <a:ext cx="1371600" cy="103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C:\Users\Эдик\Desktop\формулы для презентации\1.gif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654" y="4128880"/>
            <a:ext cx="1400175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Эдик\Desktop\формулы для презентации\2.gif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052" y="5155095"/>
            <a:ext cx="1232548" cy="1656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68" name="TextBox 32"/>
          <p:cNvSpPr txBox="1">
            <a:spLocks noChangeArrowheads="1"/>
          </p:cNvSpPr>
          <p:nvPr/>
        </p:nvSpPr>
        <p:spPr bwMode="auto">
          <a:xfrm>
            <a:off x="304800" y="5257800"/>
            <a:ext cx="326412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r>
              <a:rPr lang="ru-RU" b="1" dirty="0" smtClean="0">
                <a:solidFill>
                  <a:srgbClr val="990000"/>
                </a:solidFill>
                <a:latin typeface="Arial" charset="0"/>
              </a:rPr>
              <a:t>Рекламный бизнес</a:t>
            </a:r>
            <a:endParaRPr lang="ru-RU" b="1" dirty="0">
              <a:solidFill>
                <a:srgbClr val="990000"/>
              </a:solidFill>
              <a:latin typeface="Arial" charset="0"/>
            </a:endParaRPr>
          </a:p>
        </p:txBody>
      </p:sp>
      <p:pic>
        <p:nvPicPr>
          <p:cNvPr id="6148" name="Picture 4" descr="C:\Users\Эдик\Desktop\формулы для презентации\3.gif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813" y="4279401"/>
            <a:ext cx="1162050" cy="104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Эдик\Desktop\формулы для презентации\4.gif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90" y="5849631"/>
            <a:ext cx="1386309" cy="91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1"/>
          <p:cNvSpPr>
            <a:spLocks noGrp="1"/>
          </p:cNvSpPr>
          <p:nvPr>
            <p:ph type="title"/>
          </p:nvPr>
        </p:nvSpPr>
        <p:spPr bwMode="auto">
          <a:xfrm>
            <a:off x="304800" y="381000"/>
            <a:ext cx="8561388" cy="1219200"/>
          </a:xfrm>
        </p:spPr>
        <p:txBody>
          <a:bodyPr/>
          <a:lstStyle/>
          <a:p>
            <a:pPr eaLnBrk="1" hangingPunct="1"/>
            <a:r>
              <a:rPr kumimoji="0" lang="ru-RU" sz="2800">
                <a:latin typeface="Arial" charset="0"/>
              </a:rPr>
              <a:t>Диаграмма цветов </a:t>
            </a:r>
            <a:br>
              <a:rPr kumimoji="0" lang="ru-RU" sz="2800">
                <a:latin typeface="Arial" charset="0"/>
              </a:rPr>
            </a:br>
            <a:r>
              <a:rPr kumimoji="0" lang="ru-RU" sz="2800">
                <a:latin typeface="Arial" charset="0"/>
              </a:rPr>
              <a:t>на поверхности нержавеющей стали 10Х18Н10Т</a:t>
            </a:r>
          </a:p>
        </p:txBody>
      </p:sp>
      <p:sp>
        <p:nvSpPr>
          <p:cNvPr id="43011" name="Control 5"/>
          <p:cNvSpPr>
            <a:spLocks noChangeArrowheads="1" noChangeShapeType="1"/>
          </p:cNvSpPr>
          <p:nvPr/>
        </p:nvSpPr>
        <p:spPr bwMode="auto">
          <a:xfrm>
            <a:off x="24428450" y="20634325"/>
            <a:ext cx="3644900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1" hangingPunct="1"/>
            <a:endParaRPr lang="ru-RU"/>
          </a:p>
        </p:txBody>
      </p:sp>
      <p:sp>
        <p:nvSpPr>
          <p:cNvPr id="43012" name="Control 6"/>
          <p:cNvSpPr>
            <a:spLocks noChangeArrowheads="1" noChangeShapeType="1"/>
          </p:cNvSpPr>
          <p:nvPr/>
        </p:nvSpPr>
        <p:spPr bwMode="auto">
          <a:xfrm>
            <a:off x="27944763" y="18356263"/>
            <a:ext cx="4457700" cy="513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1" hangingPunct="1"/>
            <a:endParaRPr lang="ru-RU"/>
          </a:p>
        </p:txBody>
      </p:sp>
      <p:sp>
        <p:nvSpPr>
          <p:cNvPr id="43013" name="Rectangle 8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ru-RU"/>
          </a:p>
        </p:txBody>
      </p:sp>
      <p:sp>
        <p:nvSpPr>
          <p:cNvPr id="43014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4016375" y="0"/>
            <a:ext cx="631825" cy="3603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4A711FF0-00D7-8E4F-A350-23F16E82FF57}" type="slidenum">
              <a:rPr lang="en-US" sz="2400">
                <a:solidFill>
                  <a:srgbClr val="898989"/>
                </a:solidFill>
              </a:rPr>
              <a:pPr/>
              <a:t>20</a:t>
            </a:fld>
            <a:endParaRPr lang="en-US" sz="2400">
              <a:solidFill>
                <a:srgbClr val="898989"/>
              </a:solidFill>
            </a:endParaRPr>
          </a:p>
        </p:txBody>
      </p:sp>
      <p:pic>
        <p:nvPicPr>
          <p:cNvPr id="7170" name="Picture 2" descr="H:\Аспирантура\диссертация\Кандидатская диссертация\Материалы для диссера\диаграмма цветов для стали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1752600"/>
            <a:ext cx="716280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81000" y="6336268"/>
            <a:ext cx="2971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ts val="0"/>
              </a:spcBef>
            </a:pPr>
            <a:r>
              <a:rPr lang="ru-RU" dirty="0" smtClean="0">
                <a:latin typeface="Arial" charset="0"/>
              </a:rPr>
              <a:t>Источник освещения </a:t>
            </a:r>
            <a:r>
              <a:rPr lang="en-US" dirty="0" smtClean="0">
                <a:latin typeface="Arial" charset="0"/>
              </a:rPr>
              <a:t>D65 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Control 5"/>
          <p:cNvSpPr>
            <a:spLocks noChangeArrowheads="1" noChangeShapeType="1"/>
          </p:cNvSpPr>
          <p:nvPr/>
        </p:nvSpPr>
        <p:spPr bwMode="auto">
          <a:xfrm>
            <a:off x="24428450" y="20634325"/>
            <a:ext cx="3644900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1" hangingPunct="1"/>
            <a:endParaRPr lang="ru-RU"/>
          </a:p>
        </p:txBody>
      </p:sp>
      <p:sp>
        <p:nvSpPr>
          <p:cNvPr id="44035" name="Control 6"/>
          <p:cNvSpPr>
            <a:spLocks noChangeArrowheads="1" noChangeShapeType="1"/>
          </p:cNvSpPr>
          <p:nvPr/>
        </p:nvSpPr>
        <p:spPr bwMode="auto">
          <a:xfrm>
            <a:off x="27944763" y="18356263"/>
            <a:ext cx="4457700" cy="513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1" hangingPunct="1"/>
            <a:endParaRPr lang="ru-RU"/>
          </a:p>
        </p:txBody>
      </p:sp>
      <p:sp>
        <p:nvSpPr>
          <p:cNvPr id="44036" name="Rectangle 8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ru-RU"/>
          </a:p>
        </p:txBody>
      </p:sp>
      <p:sp>
        <p:nvSpPr>
          <p:cNvPr id="44037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4016375" y="0"/>
            <a:ext cx="631825" cy="3603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84FA0C95-61F4-AE44-BB06-11A73EBCC0FB}" type="slidenum">
              <a:rPr lang="en-US" sz="2400">
                <a:solidFill>
                  <a:srgbClr val="898989"/>
                </a:solidFill>
              </a:rPr>
              <a:pPr/>
              <a:t>21</a:t>
            </a:fld>
            <a:endParaRPr lang="en-US" sz="2400">
              <a:solidFill>
                <a:srgbClr val="898989"/>
              </a:solidFill>
            </a:endParaRPr>
          </a:p>
        </p:txBody>
      </p:sp>
      <p:sp>
        <p:nvSpPr>
          <p:cNvPr id="44038" name="Заголовок 1"/>
          <p:cNvSpPr>
            <a:spLocks noGrp="1"/>
          </p:cNvSpPr>
          <p:nvPr>
            <p:ph type="title"/>
          </p:nvPr>
        </p:nvSpPr>
        <p:spPr bwMode="auto">
          <a:xfrm>
            <a:off x="304800" y="381000"/>
            <a:ext cx="8561388" cy="1219200"/>
          </a:xfrm>
        </p:spPr>
        <p:txBody>
          <a:bodyPr/>
          <a:lstStyle/>
          <a:p>
            <a:pPr eaLnBrk="1" hangingPunct="1"/>
            <a:r>
              <a:rPr kumimoji="0" lang="ru-RU" sz="2800">
                <a:latin typeface="Arial" charset="0"/>
              </a:rPr>
              <a:t>Диаграмма цветов </a:t>
            </a:r>
            <a:br>
              <a:rPr kumimoji="0" lang="ru-RU" sz="2800">
                <a:latin typeface="Arial" charset="0"/>
              </a:rPr>
            </a:br>
            <a:r>
              <a:rPr kumimoji="0" lang="ru-RU" sz="2800">
                <a:latin typeface="Arial" charset="0"/>
              </a:rPr>
              <a:t>на поверхности технического титана ВТ1-0</a:t>
            </a:r>
          </a:p>
        </p:txBody>
      </p:sp>
      <p:pic>
        <p:nvPicPr>
          <p:cNvPr id="8194" name="Picture 2" descr="H:\Аспирантура\диссертация\Кандидатская диссертация\Материалы для диссера\диаграмма цветов для титан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752600"/>
            <a:ext cx="716280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81000" y="6336268"/>
            <a:ext cx="2971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ts val="0"/>
              </a:spcBef>
            </a:pPr>
            <a:r>
              <a:rPr lang="ru-RU" dirty="0" smtClean="0">
                <a:latin typeface="Arial" charset="0"/>
              </a:rPr>
              <a:t>Источник освещения </a:t>
            </a:r>
            <a:r>
              <a:rPr lang="en-US" dirty="0" smtClean="0">
                <a:latin typeface="Arial" charset="0"/>
              </a:rPr>
              <a:t>D65 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Название 1"/>
          <p:cNvSpPr>
            <a:spLocks noGrp="1"/>
          </p:cNvSpPr>
          <p:nvPr>
            <p:ph type="title"/>
          </p:nvPr>
        </p:nvSpPr>
        <p:spPr bwMode="auto"/>
        <p:txBody>
          <a:bodyPr>
            <a:normAutofit fontScale="90000"/>
          </a:bodyPr>
          <a:lstStyle/>
          <a:p>
            <a:pPr eaLnBrk="1" hangingPunct="1"/>
            <a:r>
              <a:rPr lang="ru-RU" sz="2800" dirty="0">
                <a:latin typeface="Arial" charset="0"/>
              </a:rPr>
              <a:t>Соотношение цвета и </a:t>
            </a:r>
            <a:r>
              <a:rPr lang="ru-RU" sz="2800" dirty="0" smtClean="0">
                <a:latin typeface="Arial" charset="0"/>
              </a:rPr>
              <a:t>состава </a:t>
            </a:r>
            <a:r>
              <a:rPr lang="ru-RU" sz="2800" dirty="0">
                <a:latin typeface="Arial" charset="0"/>
              </a:rPr>
              <a:t>пленок, </a:t>
            </a:r>
            <a:r>
              <a:rPr lang="ru-RU" sz="2800" dirty="0" smtClean="0">
                <a:latin typeface="Arial" charset="0"/>
              </a:rPr>
              <a:t/>
            </a:r>
            <a:br>
              <a:rPr lang="ru-RU" sz="2800" dirty="0" smtClean="0">
                <a:latin typeface="Arial" charset="0"/>
              </a:rPr>
            </a:br>
            <a:r>
              <a:rPr lang="ru-RU" sz="2800" dirty="0" smtClean="0">
                <a:latin typeface="Arial" charset="0"/>
              </a:rPr>
              <a:t>полученных </a:t>
            </a:r>
            <a:r>
              <a:rPr lang="ru-RU" sz="2800" dirty="0">
                <a:latin typeface="Arial" charset="0"/>
              </a:rPr>
              <a:t>при импульсном лазерном </a:t>
            </a:r>
            <a:r>
              <a:rPr lang="ru-RU" sz="2800" dirty="0" smtClean="0">
                <a:latin typeface="Arial" charset="0"/>
              </a:rPr>
              <a:t>воздействии </a:t>
            </a:r>
            <a:endParaRPr lang="ru-RU" sz="2800" dirty="0">
              <a:latin typeface="Arial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1723180"/>
              </p:ext>
            </p:extLst>
          </p:nvPr>
        </p:nvGraphicFramePr>
        <p:xfrm>
          <a:off x="304800" y="1981200"/>
          <a:ext cx="8534400" cy="4207221"/>
        </p:xfrm>
        <a:graphic>
          <a:graphicData uri="http://schemas.openxmlformats.org/drawingml/2006/table">
            <a:tbl>
              <a:tblPr/>
              <a:tblGrid>
                <a:gridCol w="1752600"/>
                <a:gridCol w="1600200"/>
                <a:gridCol w="1676400"/>
                <a:gridCol w="1828800"/>
                <a:gridCol w="1676400"/>
              </a:tblGrid>
              <a:tr h="63976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Слой / цвет</a:t>
                      </a: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Нержавеющая сталь 10Х18Н10Т</a:t>
                      </a: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Технический титан 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ВТ1</a:t>
                      </a: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-0</a:t>
                      </a: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144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Золотистый</a:t>
                      </a:r>
                    </a:p>
                  </a:txBody>
                  <a:tcPr marT="45727" marB="45727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Голубой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Красный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Зеленый</a:t>
                      </a: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Золотистый</a:t>
                      </a: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Коричневый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Фиолетовый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Голубой</a:t>
                      </a: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11890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Слой 2 (воздух - пленка)</a:t>
                      </a: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-</a:t>
                      </a: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Fe</a:t>
                      </a:r>
                      <a:r>
                        <a:rPr kumimoji="0" lang="ru-RU" sz="18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</a:t>
                      </a: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O</a:t>
                      </a:r>
                      <a:r>
                        <a:rPr kumimoji="0" lang="ru-RU" sz="18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(интерференционный механизм)</a:t>
                      </a: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-</a:t>
                      </a: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TiO</a:t>
                      </a:r>
                      <a:r>
                        <a:rPr kumimoji="0" lang="ru-RU" sz="18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 </a:t>
                      </a: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(интерференционный механизм)</a:t>
                      </a: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7E7"/>
                    </a:solidFill>
                  </a:tcPr>
                </a:tc>
              </a:tr>
              <a:tr h="14636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Слой 1 (пленка - подложка)</a:t>
                      </a: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Cr</a:t>
                      </a:r>
                      <a:r>
                        <a:rPr kumimoji="0" lang="ru-RU" sz="18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</a:t>
                      </a: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O</a:t>
                      </a:r>
                      <a:r>
                        <a:rPr kumimoji="0" lang="ru-RU" sz="18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</a:t>
                      </a: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(интерференционный механизм)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FeCr</a:t>
                      </a:r>
                      <a:r>
                        <a:rPr kumimoji="0" lang="ru-RU" sz="18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</a:t>
                      </a: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O</a:t>
                      </a:r>
                      <a:r>
                        <a:rPr kumimoji="0" lang="ru-RU" sz="18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</a:t>
                      </a: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NiO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(собственный цвет окисла)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S Mincho" charset="0"/>
                        <a:cs typeface="MS Mincho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TiO (собственный цвет окисла)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TiO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, Ti</a:t>
                      </a:r>
                      <a:r>
                        <a:rPr kumimoji="0" lang="ru-RU" sz="1800" b="0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O</a:t>
                      </a:r>
                      <a:r>
                        <a:rPr kumimoji="0" lang="ru-RU" sz="1800" b="0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, 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Ti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, </a:t>
                      </a:r>
                      <a:r>
                        <a:rPr kumimoji="0" lang="ru-RU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TiC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(собственный цвет окисла)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CBCB"/>
                    </a:solidFill>
                  </a:tcPr>
                </a:tc>
              </a:tr>
            </a:tbl>
          </a:graphicData>
        </a:graphic>
      </p:graphicFrame>
      <p:sp>
        <p:nvSpPr>
          <p:cNvPr id="45092" name="Номер слайда 1"/>
          <p:cNvSpPr txBox="1">
            <a:spLocks/>
          </p:cNvSpPr>
          <p:nvPr/>
        </p:nvSpPr>
        <p:spPr bwMode="auto">
          <a:xfrm>
            <a:off x="4016375" y="0"/>
            <a:ext cx="63182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r"/>
            <a:fld id="{E63ABDD1-F13B-914F-8A13-34C9ED3630D4}" type="slidenum">
              <a:rPr lang="en-US" sz="2400" b="1">
                <a:solidFill>
                  <a:srgbClr val="898989"/>
                </a:solidFill>
              </a:rPr>
              <a:pPr algn="r"/>
              <a:t>22</a:t>
            </a:fld>
            <a:endParaRPr lang="en-US" sz="2400" b="1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438400"/>
            <a:ext cx="8229600" cy="1828800"/>
          </a:xfrm>
        </p:spPr>
        <p:txBody>
          <a:bodyPr/>
          <a:lstStyle/>
          <a:p>
            <a:pPr algn="l" eaLnBrk="1" hangingPunct="1"/>
            <a:r>
              <a:rPr lang="ru-RU" sz="2800" dirty="0">
                <a:latin typeface="Arial" charset="0"/>
              </a:rPr>
              <a:t>Разработка технологии нанесения цветного изображения на поверхность металлов на базе серийно выпускаемой установки для промышленной лазерной маркировки</a:t>
            </a:r>
            <a:endParaRPr kumimoji="0" lang="en-US" sz="2800" dirty="0">
              <a:latin typeface="Arial" charset="0"/>
            </a:endParaRPr>
          </a:p>
        </p:txBody>
      </p:sp>
      <p:sp>
        <p:nvSpPr>
          <p:cNvPr id="46083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4016375" y="0"/>
            <a:ext cx="631825" cy="3603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B6505AF7-B459-CA4B-9788-EF9442941B04}" type="slidenum">
              <a:rPr lang="en-US" sz="2400">
                <a:solidFill>
                  <a:srgbClr val="898989"/>
                </a:solidFill>
              </a:rPr>
              <a:pPr/>
              <a:t>23</a:t>
            </a:fld>
            <a:endParaRPr lang="en-US" sz="2400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284163" y="381000"/>
            <a:ext cx="8574087" cy="1217613"/>
          </a:xfrm>
        </p:spPr>
        <p:txBody>
          <a:bodyPr>
            <a:normAutofit/>
          </a:bodyPr>
          <a:lstStyle/>
          <a:p>
            <a:r>
              <a:rPr lang="ru-RU" sz="3400" dirty="0" smtClean="0">
                <a:latin typeface="Corbel" charset="0"/>
              </a:rPr>
              <a:t>Технология  </a:t>
            </a:r>
            <a:r>
              <a:rPr lang="ru-RU" sz="3400" dirty="0">
                <a:latin typeface="Corbel" charset="0"/>
              </a:rPr>
              <a:t>ЦЛМ для металлов</a:t>
            </a:r>
            <a:br>
              <a:rPr lang="ru-RU" sz="3400" dirty="0">
                <a:latin typeface="Corbel" charset="0"/>
              </a:rPr>
            </a:br>
            <a:r>
              <a:rPr lang="ru-RU" sz="3400" dirty="0">
                <a:latin typeface="Corbel" charset="0"/>
              </a:rPr>
              <a:t>(Акт </a:t>
            </a:r>
            <a:r>
              <a:rPr lang="ru-RU" sz="3400" dirty="0" smtClean="0">
                <a:latin typeface="Corbel" charset="0"/>
              </a:rPr>
              <a:t>внедрения </a:t>
            </a:r>
            <a:r>
              <a:rPr lang="ru-RU" sz="3400" dirty="0">
                <a:latin typeface="Corbel" charset="0"/>
              </a:rPr>
              <a:t>01-32 от 22.01.2014)</a:t>
            </a:r>
          </a:p>
        </p:txBody>
      </p:sp>
      <p:sp>
        <p:nvSpPr>
          <p:cNvPr id="47107" name="Содержимое 2"/>
          <p:cNvSpPr>
            <a:spLocks noGrp="1"/>
          </p:cNvSpPr>
          <p:nvPr>
            <p:ph idx="1"/>
          </p:nvPr>
        </p:nvSpPr>
        <p:spPr>
          <a:xfrm>
            <a:off x="304800" y="1874837"/>
            <a:ext cx="8534400" cy="3992563"/>
          </a:xfrm>
        </p:spPr>
        <p:txBody>
          <a:bodyPr/>
          <a:lstStyle/>
          <a:p>
            <a:r>
              <a:rPr lang="ru-RU" sz="2000" dirty="0">
                <a:solidFill>
                  <a:schemeClr val="tx1"/>
                </a:solidFill>
                <a:latin typeface="Arial" charset="0"/>
              </a:rPr>
              <a:t>диаграмма цветов и технологического </a:t>
            </a:r>
            <a:r>
              <a:rPr lang="ru-RU" sz="2000" dirty="0" smtClean="0">
                <a:solidFill>
                  <a:schemeClr val="tx1"/>
                </a:solidFill>
                <a:latin typeface="Arial" charset="0"/>
              </a:rPr>
              <a:t>критерия </a:t>
            </a:r>
            <a:r>
              <a:rPr lang="ru-RU" sz="2000" dirty="0">
                <a:solidFill>
                  <a:schemeClr val="tx1"/>
                </a:solidFill>
                <a:latin typeface="Arial" charset="0"/>
              </a:rPr>
              <a:t>цветности поверхности нержавеющей стали 10Х18Н10Т и </a:t>
            </a:r>
            <a:r>
              <a:rPr kumimoji="0" lang="ru-RU" sz="2000" dirty="0">
                <a:solidFill>
                  <a:schemeClr val="tx1"/>
                </a:solidFill>
                <a:latin typeface="Arial" charset="0"/>
              </a:rPr>
              <a:t>технического титана ВТ1-0</a:t>
            </a:r>
            <a:r>
              <a:rPr lang="ru-RU" sz="2000" dirty="0">
                <a:solidFill>
                  <a:schemeClr val="tx1"/>
                </a:solidFill>
                <a:latin typeface="Arial" charset="0"/>
              </a:rPr>
              <a:t>;</a:t>
            </a:r>
          </a:p>
          <a:p>
            <a:r>
              <a:rPr lang="ru-RU" sz="2000" dirty="0">
                <a:solidFill>
                  <a:schemeClr val="tx1"/>
                </a:solidFill>
                <a:latin typeface="Arial" charset="0"/>
              </a:rPr>
              <a:t>методика расчета технологического критерия цветности для других металлов и сплавов;</a:t>
            </a:r>
          </a:p>
          <a:p>
            <a:r>
              <a:rPr lang="ru-RU" sz="2000" dirty="0">
                <a:solidFill>
                  <a:schemeClr val="tx1"/>
                </a:solidFill>
                <a:latin typeface="Arial" charset="0"/>
              </a:rPr>
              <a:t>колориметрические характеристики основных цветов поверхности нержавеющей стали 10Х18Н10Т и технического титана </a:t>
            </a:r>
            <a:r>
              <a:rPr kumimoji="0" lang="ru-RU" sz="2000" dirty="0">
                <a:solidFill>
                  <a:schemeClr val="tx1"/>
                </a:solidFill>
                <a:latin typeface="Arial" charset="0"/>
              </a:rPr>
              <a:t>ВТ1-0</a:t>
            </a:r>
            <a:r>
              <a:rPr lang="ru-RU" sz="2000" dirty="0">
                <a:solidFill>
                  <a:schemeClr val="tx1"/>
                </a:solidFill>
                <a:latin typeface="Arial" charset="0"/>
              </a:rPr>
              <a:t>;</a:t>
            </a:r>
          </a:p>
          <a:p>
            <a:r>
              <a:rPr lang="ru-RU" sz="2000" dirty="0">
                <a:solidFill>
                  <a:schemeClr val="tx1"/>
                </a:solidFill>
                <a:latin typeface="Arial" charset="0"/>
              </a:rPr>
              <a:t>программное обеспечение для технологии цветной лазерной маркировки </a:t>
            </a:r>
            <a:r>
              <a:rPr lang="ru-RU" sz="2000" dirty="0" smtClean="0">
                <a:solidFill>
                  <a:schemeClr val="tx1"/>
                </a:solidFill>
                <a:latin typeface="Arial" charset="0"/>
              </a:rPr>
              <a:t>«</a:t>
            </a:r>
            <a:r>
              <a:rPr lang="en-US" sz="2000" dirty="0" smtClean="0">
                <a:solidFill>
                  <a:schemeClr val="tx1"/>
                </a:solidFill>
                <a:latin typeface="Arial" charset="0"/>
              </a:rPr>
              <a:t>Color Layer Splitter</a:t>
            </a:r>
            <a:r>
              <a:rPr lang="ru-RU" sz="2000" dirty="0" smtClean="0">
                <a:solidFill>
                  <a:schemeClr val="tx1"/>
                </a:solidFill>
                <a:latin typeface="Arial" charset="0"/>
              </a:rPr>
              <a:t>»</a:t>
            </a:r>
            <a:r>
              <a:rPr lang="en-US" sz="2000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ru-RU" sz="2000" b="1" dirty="0" smtClean="0">
                <a:solidFill>
                  <a:srgbClr val="C00000"/>
                </a:solidFill>
                <a:latin typeface="Arial" charset="0"/>
              </a:rPr>
              <a:t>(Свидетельство о государственной регистрации программы для ЭВМ № 2014614446 от 24 апреля 2014 г.).</a:t>
            </a:r>
            <a:endParaRPr lang="ru-RU" sz="2000" b="1" dirty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47109" name="Номер слайда 1"/>
          <p:cNvSpPr txBox="1">
            <a:spLocks/>
          </p:cNvSpPr>
          <p:nvPr/>
        </p:nvSpPr>
        <p:spPr bwMode="auto">
          <a:xfrm>
            <a:off x="4016375" y="0"/>
            <a:ext cx="63182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r"/>
            <a:fld id="{40134589-7946-B44B-8832-02753674E607}" type="slidenum">
              <a:rPr lang="en-US" sz="2400" b="1">
                <a:solidFill>
                  <a:srgbClr val="898989"/>
                </a:solidFill>
              </a:rPr>
              <a:pPr algn="r"/>
              <a:t>24</a:t>
            </a:fld>
            <a:endParaRPr lang="en-US" sz="2400" b="1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0" y="685800"/>
            <a:ext cx="8534400" cy="95408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r"/>
            <a:r>
              <a:rPr lang="ru-RU" sz="2800" smtClean="0">
                <a:solidFill>
                  <a:srgbClr val="FFFFFF"/>
                </a:solidFill>
                <a:latin typeface="Arial" charset="0"/>
              </a:rPr>
              <a:t>Образцы ЦЛМ</a:t>
            </a:r>
            <a:r>
              <a:rPr lang="ru-RU" sz="2800">
                <a:solidFill>
                  <a:srgbClr val="FFFFFF"/>
                </a:solidFill>
                <a:latin typeface="Arial" charset="0"/>
              </a:rPr>
              <a:t>, </a:t>
            </a:r>
          </a:p>
          <a:p>
            <a:pPr algn="r"/>
            <a:r>
              <a:rPr lang="ru-RU" sz="2800">
                <a:solidFill>
                  <a:srgbClr val="FFFFFF"/>
                </a:solidFill>
                <a:latin typeface="Arial" charset="0"/>
              </a:rPr>
              <a:t>полученные с помощью созданного ПО</a:t>
            </a:r>
            <a:endParaRPr lang="ru-RU" sz="2800" b="1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23850" y="1752600"/>
            <a:ext cx="4176713" cy="5105400"/>
          </a:xfrm>
          <a:prstGeom prst="roundRect">
            <a:avLst>
              <a:gd name="adj" fmla="val 4722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49156" name="Picture 1" descr="K:\КОНФЕРЕНЦИИ\КМУ\2014\Презентация\ппп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5257800"/>
            <a:ext cx="647700" cy="145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3" descr="K:\КОНФЕРЕНЦИИ\КМУ\2014\Презентация\еруа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5257800"/>
            <a:ext cx="93662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8" name="TextBox 14"/>
          <p:cNvSpPr txBox="1">
            <a:spLocks noChangeArrowheads="1"/>
          </p:cNvSpPr>
          <p:nvPr/>
        </p:nvSpPr>
        <p:spPr bwMode="auto">
          <a:xfrm>
            <a:off x="323850" y="1701800"/>
            <a:ext cx="39608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/>
            <a:r>
              <a:rPr lang="ru-RU" sz="1600" b="1" dirty="0">
                <a:latin typeface="Times New Roman" charset="0"/>
                <a:cs typeface="Times New Roman" charset="0"/>
              </a:rPr>
              <a:t>Нержавеющая сталь </a:t>
            </a:r>
            <a:r>
              <a:rPr lang="ru-RU" sz="1600" b="1" dirty="0" smtClean="0">
                <a:latin typeface="Times New Roman" charset="0"/>
                <a:cs typeface="Times New Roman" charset="0"/>
              </a:rPr>
              <a:t>10Х18Н10Т</a:t>
            </a:r>
            <a:endParaRPr lang="ru-RU" sz="1600" b="1" dirty="0">
              <a:latin typeface="Times New Roman" charset="0"/>
              <a:cs typeface="Times New Roman" charset="0"/>
            </a:endParaRPr>
          </a:p>
        </p:txBody>
      </p:sp>
      <p:pic>
        <p:nvPicPr>
          <p:cNvPr id="49159" name="Picture 2" descr="K:\КОНФЕРЕНЦИИ\КМУ\2014\Презентация\сталь10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6" t="8522" r="48245" b="38918"/>
          <a:stretch>
            <a:fillRect/>
          </a:stretch>
        </p:blipFill>
        <p:spPr bwMode="auto">
          <a:xfrm>
            <a:off x="2555875" y="6248400"/>
            <a:ext cx="89852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0" name="Изображение 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076450"/>
            <a:ext cx="1917700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1" name="Изображение 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3663950"/>
            <a:ext cx="1585912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2" name="Изображение 5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2076450"/>
            <a:ext cx="1584325" cy="143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3" name="Изображение 6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663950"/>
            <a:ext cx="1924050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Скругленный прямоугольник 17"/>
          <p:cNvSpPr/>
          <p:nvPr/>
        </p:nvSpPr>
        <p:spPr>
          <a:xfrm>
            <a:off x="4716463" y="1752600"/>
            <a:ext cx="4176712" cy="5105400"/>
          </a:xfrm>
          <a:prstGeom prst="roundRect">
            <a:avLst>
              <a:gd name="adj" fmla="val 4722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49165" name="Изображение 8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2057400"/>
            <a:ext cx="7874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6" name="Изображение 9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265738"/>
            <a:ext cx="1103312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7" name="Рисунок 11" descr="H:\My article\английская статья ЦЛМ\Optic Express\Рисунки для статьи\рис 4а.pn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5257800"/>
            <a:ext cx="720725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8" name="Рисунок 8" descr="H:\My article\английская статья ЦЛМ\Optic Express\Рисунки для статьи\рис 4б.png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406900"/>
            <a:ext cx="3657600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69" name="TextBox 13"/>
          <p:cNvSpPr txBox="1">
            <a:spLocks noChangeArrowheads="1"/>
          </p:cNvSpPr>
          <p:nvPr/>
        </p:nvSpPr>
        <p:spPr bwMode="auto">
          <a:xfrm>
            <a:off x="4932363" y="1719262"/>
            <a:ext cx="35274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Технический титан ВТ1-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170" name="Picture 4" descr="K:\КОНФЕРЕНЦИИ\КМУ\2014\Презентация\вар.jpg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15" t="3532" r="16998"/>
          <a:stretch>
            <a:fillRect/>
          </a:stretch>
        </p:blipFill>
        <p:spPr bwMode="auto">
          <a:xfrm>
            <a:off x="7521575" y="2057400"/>
            <a:ext cx="1089025" cy="233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71" name="Picture 2" descr="http://cs616923.vk.me/v616923429/9b1c/KM4pQfTNVR4.jpg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t="24284" r="9683" b="10466"/>
          <a:stretch>
            <a:fillRect/>
          </a:stretch>
        </p:blipFill>
        <p:spPr bwMode="auto">
          <a:xfrm>
            <a:off x="4984750" y="2838450"/>
            <a:ext cx="2482850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72" name="Picture 4" descr="http://cs606525.vk.me/v606525429/217a/c-7t0R5jqnc.jpg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2" t="16667" r="17427" b="13333"/>
          <a:stretch>
            <a:fillRect/>
          </a:stretch>
        </p:blipFill>
        <p:spPr bwMode="auto">
          <a:xfrm>
            <a:off x="5867400" y="2057400"/>
            <a:ext cx="1600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73" name="Номер слайда 1"/>
          <p:cNvSpPr txBox="1">
            <a:spLocks/>
          </p:cNvSpPr>
          <p:nvPr/>
        </p:nvSpPr>
        <p:spPr bwMode="auto">
          <a:xfrm>
            <a:off x="4016375" y="0"/>
            <a:ext cx="63182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r"/>
            <a:fld id="{721A59FC-6556-5E46-B711-0EB6E53F1969}" type="slidenum">
              <a:rPr lang="en-US" sz="2400" b="1">
                <a:solidFill>
                  <a:srgbClr val="898989"/>
                </a:solidFill>
              </a:rPr>
              <a:pPr algn="r"/>
              <a:t>25</a:t>
            </a:fld>
            <a:endParaRPr lang="en-US" sz="2400" b="1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Заголовок 1"/>
          <p:cNvSpPr>
            <a:spLocks noGrp="1"/>
          </p:cNvSpPr>
          <p:nvPr>
            <p:ph type="title"/>
          </p:nvPr>
        </p:nvSpPr>
        <p:spPr bwMode="auto">
          <a:xfrm>
            <a:off x="304800" y="457200"/>
            <a:ext cx="8534400" cy="1143000"/>
          </a:xfrm>
        </p:spPr>
        <p:txBody>
          <a:bodyPr/>
          <a:lstStyle/>
          <a:p>
            <a:pPr eaLnBrk="1" hangingPunct="1"/>
            <a:r>
              <a:rPr kumimoji="0" lang="ru-RU" sz="2800" dirty="0">
                <a:latin typeface="Arial" charset="0"/>
              </a:rPr>
              <a:t>Выводы</a:t>
            </a:r>
            <a:endParaRPr kumimoji="0" lang="en-US" sz="2800" dirty="0">
              <a:latin typeface="Arial" charset="0"/>
            </a:endParaRPr>
          </a:p>
        </p:txBody>
      </p:sp>
      <p:sp>
        <p:nvSpPr>
          <p:cNvPr id="76802" name="Объект 2"/>
          <p:cNvSpPr>
            <a:spLocks noGrp="1"/>
          </p:cNvSpPr>
          <p:nvPr>
            <p:ph idx="1"/>
          </p:nvPr>
        </p:nvSpPr>
        <p:spPr>
          <a:xfrm>
            <a:off x="228600" y="1722438"/>
            <a:ext cx="8610600" cy="4983162"/>
          </a:xfrm>
          <a:solidFill>
            <a:srgbClr val="FFFFFF"/>
          </a:solidFill>
        </p:spPr>
        <p:txBody>
          <a:bodyPr/>
          <a:lstStyle/>
          <a:p>
            <a:pPr lvl="0">
              <a:spcBef>
                <a:spcPts val="1000"/>
              </a:spcBef>
            </a:pPr>
            <a:r>
              <a:rPr lang="ru-RU" sz="1800" dirty="0">
                <a:latin typeface="Arial"/>
                <a:cs typeface="Arial"/>
              </a:rPr>
              <a:t>Метод химической термодинамики с учетом кинетических ограничений может быть применен для расчета фазово-химического состава пленок, полученных в процессе взаимодействия металлов с атмосферными газами при лазерном нагревании последовательностью импульсов наносекундной длительности.</a:t>
            </a:r>
          </a:p>
          <a:p>
            <a:pPr lvl="0">
              <a:spcBef>
                <a:spcPts val="1000"/>
              </a:spcBef>
            </a:pPr>
            <a:r>
              <a:rPr lang="ru-RU" sz="1800" dirty="0">
                <a:latin typeface="Arial"/>
                <a:cs typeface="Arial"/>
              </a:rPr>
              <a:t>Цвет поверхности стали и титана на воздухе после импульсно-периодического лазерного воздействия, приводящего к ее окислению, определяется как интерференционными эффектами в тонком верхнем оксидном слое: Fe</a:t>
            </a:r>
            <a:r>
              <a:rPr lang="ru-RU" sz="1800" baseline="-25000" dirty="0">
                <a:latin typeface="Arial"/>
                <a:cs typeface="Arial"/>
              </a:rPr>
              <a:t>2</a:t>
            </a:r>
            <a:r>
              <a:rPr lang="ru-RU" sz="1800" dirty="0">
                <a:latin typeface="Arial"/>
                <a:cs typeface="Arial"/>
              </a:rPr>
              <a:t>O</a:t>
            </a:r>
            <a:r>
              <a:rPr lang="ru-RU" sz="1800" baseline="-25000" dirty="0">
                <a:latin typeface="Arial"/>
                <a:cs typeface="Arial"/>
              </a:rPr>
              <a:t>3</a:t>
            </a:r>
            <a:r>
              <a:rPr lang="ru-RU" sz="1800" dirty="0">
                <a:latin typeface="Arial"/>
                <a:cs typeface="Arial"/>
              </a:rPr>
              <a:t> (для стали), TiO</a:t>
            </a:r>
            <a:r>
              <a:rPr lang="ru-RU" sz="1800" baseline="-25000" dirty="0">
                <a:latin typeface="Arial"/>
                <a:cs typeface="Arial"/>
              </a:rPr>
              <a:t>2</a:t>
            </a:r>
            <a:r>
              <a:rPr lang="ru-RU" sz="1800" dirty="0">
                <a:latin typeface="Arial"/>
                <a:cs typeface="Arial"/>
              </a:rPr>
              <a:t> (для титана), так и собственным цветом веществ в нижнем слое: FeCr</a:t>
            </a:r>
            <a:r>
              <a:rPr lang="ru-RU" sz="1800" baseline="-25000" dirty="0">
                <a:latin typeface="Arial"/>
                <a:cs typeface="Arial"/>
              </a:rPr>
              <a:t>2</a:t>
            </a:r>
            <a:r>
              <a:rPr lang="ru-RU" sz="1800" dirty="0">
                <a:latin typeface="Arial"/>
                <a:cs typeface="Arial"/>
              </a:rPr>
              <a:t>O</a:t>
            </a:r>
            <a:r>
              <a:rPr lang="ru-RU" sz="1800" baseline="-25000" dirty="0">
                <a:latin typeface="Arial"/>
                <a:cs typeface="Arial"/>
              </a:rPr>
              <a:t>4</a:t>
            </a:r>
            <a:r>
              <a:rPr lang="ru-RU" sz="1800" dirty="0">
                <a:latin typeface="Arial"/>
                <a:cs typeface="Arial"/>
              </a:rPr>
              <a:t> (для стали), Ti</a:t>
            </a:r>
            <a:r>
              <a:rPr lang="ru-RU" sz="1800" baseline="-25000" dirty="0">
                <a:latin typeface="Arial"/>
                <a:cs typeface="Arial"/>
              </a:rPr>
              <a:t>2</a:t>
            </a:r>
            <a:r>
              <a:rPr lang="ru-RU" sz="1800" dirty="0">
                <a:latin typeface="Arial"/>
                <a:cs typeface="Arial"/>
              </a:rPr>
              <a:t>O</a:t>
            </a:r>
            <a:r>
              <a:rPr lang="ru-RU" sz="1800" baseline="-25000" dirty="0">
                <a:latin typeface="Arial"/>
                <a:cs typeface="Arial"/>
              </a:rPr>
              <a:t>3</a:t>
            </a:r>
            <a:r>
              <a:rPr lang="ru-RU" sz="1800" dirty="0">
                <a:latin typeface="Arial"/>
                <a:cs typeface="Arial"/>
              </a:rPr>
              <a:t> и </a:t>
            </a:r>
            <a:r>
              <a:rPr lang="ru-RU" sz="1800" dirty="0" err="1">
                <a:latin typeface="Arial"/>
                <a:cs typeface="Arial"/>
              </a:rPr>
              <a:t>TiO</a:t>
            </a:r>
            <a:r>
              <a:rPr lang="ru-RU" sz="1800" dirty="0">
                <a:latin typeface="Arial"/>
                <a:cs typeface="Arial"/>
              </a:rPr>
              <a:t> (для титана).</a:t>
            </a:r>
          </a:p>
          <a:p>
            <a:pPr>
              <a:spcBef>
                <a:spcPts val="1000"/>
              </a:spcBef>
            </a:pPr>
            <a:r>
              <a:rPr lang="ru-RU" sz="1800" dirty="0">
                <a:latin typeface="Arial"/>
                <a:cs typeface="Arial"/>
              </a:rPr>
              <a:t>Параметром, характеризующим образование оксидной пленки того или иного цвета, является предложенный </a:t>
            </a:r>
            <a:r>
              <a:rPr lang="ru-RU" sz="1800" dirty="0" smtClean="0">
                <a:latin typeface="Arial"/>
                <a:cs typeface="Arial"/>
              </a:rPr>
              <a:t>критерий </a:t>
            </a:r>
            <a:r>
              <a:rPr lang="ru-RU" sz="1800" dirty="0">
                <a:latin typeface="Arial"/>
                <a:cs typeface="Arial"/>
              </a:rPr>
              <a:t>цветности С</a:t>
            </a:r>
            <a:r>
              <a:rPr lang="ru-RU" sz="1800" baseline="-25000" dirty="0">
                <a:latin typeface="Arial"/>
                <a:cs typeface="Arial"/>
              </a:rPr>
              <a:t>Ц</a:t>
            </a:r>
            <a:r>
              <a:rPr lang="ru-RU" sz="1800" dirty="0">
                <a:latin typeface="Arial"/>
                <a:cs typeface="Arial"/>
              </a:rPr>
              <a:t>, учитывающий как температуру поверхности образца, создаваемую воздействием серии лазерных импульсов Т(</a:t>
            </a:r>
            <a:r>
              <a:rPr lang="ru-RU" sz="1800" dirty="0" err="1">
                <a:latin typeface="Arial"/>
                <a:cs typeface="Arial"/>
              </a:rPr>
              <a:t>N</a:t>
            </a:r>
            <a:r>
              <a:rPr lang="ru-RU" sz="1800" baseline="-25000" dirty="0" err="1">
                <a:latin typeface="Arial"/>
                <a:cs typeface="Arial"/>
              </a:rPr>
              <a:t>x</a:t>
            </a:r>
            <a:r>
              <a:rPr lang="ru-RU" sz="1800" dirty="0">
                <a:latin typeface="Arial"/>
                <a:cs typeface="Arial"/>
              </a:rPr>
              <a:t>), так и эффективное время воздействия </a:t>
            </a:r>
            <a:r>
              <a:rPr lang="ru-RU" sz="1800" dirty="0" err="1">
                <a:latin typeface="Arial"/>
                <a:cs typeface="Arial"/>
              </a:rPr>
              <a:t>t</a:t>
            </a:r>
            <a:r>
              <a:rPr lang="ru-RU" sz="1800" baseline="-25000" dirty="0" err="1">
                <a:latin typeface="Arial"/>
                <a:cs typeface="Arial"/>
              </a:rPr>
              <a:t>эфф</a:t>
            </a:r>
            <a:r>
              <a:rPr lang="ru-RU" sz="1800" baseline="-25000" dirty="0">
                <a:latin typeface="Arial"/>
                <a:cs typeface="Arial"/>
              </a:rPr>
              <a:t> </a:t>
            </a:r>
            <a:r>
              <a:rPr lang="ru-RU" sz="1800" baseline="-25000" dirty="0" err="1">
                <a:latin typeface="Arial"/>
                <a:cs typeface="Arial"/>
              </a:rPr>
              <a:t>x,y</a:t>
            </a:r>
            <a:r>
              <a:rPr lang="ru-RU" sz="1800" dirty="0">
                <a:latin typeface="Arial"/>
                <a:cs typeface="Arial"/>
              </a:rPr>
              <a:t>: </a:t>
            </a:r>
            <a:endParaRPr kumimoji="0" lang="ru-RU" sz="1800" dirty="0">
              <a:latin typeface="Arial"/>
              <a:cs typeface="Arial"/>
            </a:endParaRPr>
          </a:p>
        </p:txBody>
      </p:sp>
      <p:sp>
        <p:nvSpPr>
          <p:cNvPr id="3077" name="Номер слайда 1"/>
          <p:cNvSpPr txBox="1">
            <a:spLocks/>
          </p:cNvSpPr>
          <p:nvPr/>
        </p:nvSpPr>
        <p:spPr bwMode="auto">
          <a:xfrm>
            <a:off x="4016375" y="0"/>
            <a:ext cx="63182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r"/>
            <a:fld id="{D5C90BB0-670E-4C49-B001-3D7FD068518D}" type="slidenum">
              <a:rPr lang="en-US" sz="2400" b="1">
                <a:solidFill>
                  <a:srgbClr val="898989"/>
                </a:solidFill>
              </a:rPr>
              <a:pPr algn="r"/>
              <a:t>26</a:t>
            </a:fld>
            <a:endParaRPr lang="en-US" sz="2400" b="1">
              <a:solidFill>
                <a:srgbClr val="898989"/>
              </a:solidFill>
            </a:endParaRPr>
          </a:p>
        </p:txBody>
      </p:sp>
      <p:pic>
        <p:nvPicPr>
          <p:cNvPr id="7" name="Изображение 6" descr="Рисунок7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6172200"/>
            <a:ext cx="2057400" cy="3735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Заголовок 1"/>
          <p:cNvSpPr>
            <a:spLocks noGrp="1"/>
          </p:cNvSpPr>
          <p:nvPr>
            <p:ph type="title"/>
          </p:nvPr>
        </p:nvSpPr>
        <p:spPr bwMode="auto">
          <a:xfrm>
            <a:off x="381000" y="2209800"/>
            <a:ext cx="8229600" cy="1143000"/>
          </a:xfrm>
        </p:spPr>
        <p:txBody>
          <a:bodyPr/>
          <a:lstStyle/>
          <a:p>
            <a:pPr eaLnBrk="1" hangingPunct="1"/>
            <a:r>
              <a:rPr kumimoji="0" lang="ru-RU" sz="4800" dirty="0">
                <a:latin typeface="Arial" charset="0"/>
              </a:rPr>
              <a:t>Спасибо за </a:t>
            </a:r>
            <a:r>
              <a:rPr kumimoji="0" lang="ru-RU" sz="4800" dirty="0" smtClean="0">
                <a:latin typeface="Arial" charset="0"/>
              </a:rPr>
              <a:t>внимание!</a:t>
            </a:r>
            <a:endParaRPr kumimoji="0" lang="en-US" sz="4800" dirty="0">
              <a:latin typeface="Arial" charset="0"/>
            </a:endParaRPr>
          </a:p>
        </p:txBody>
      </p:sp>
      <p:sp>
        <p:nvSpPr>
          <p:cNvPr id="54275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39A409AA-2ED4-7B49-B60A-B6033080C9FC}" type="slidenum">
              <a:rPr lang="en-US" sz="1200">
                <a:solidFill>
                  <a:srgbClr val="898989"/>
                </a:solidFill>
              </a:rPr>
              <a:pPr/>
              <a:t>27</a:t>
            </a:fld>
            <a:endParaRPr 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Заголовок 1"/>
          <p:cNvSpPr>
            <a:spLocks noGrp="1"/>
          </p:cNvSpPr>
          <p:nvPr>
            <p:ph type="title"/>
          </p:nvPr>
        </p:nvSpPr>
        <p:spPr bwMode="auto">
          <a:xfrm>
            <a:off x="304800" y="457200"/>
            <a:ext cx="8534400" cy="1096963"/>
          </a:xfrm>
        </p:spPr>
        <p:txBody>
          <a:bodyPr/>
          <a:lstStyle/>
          <a:p>
            <a:pPr eaLnBrk="1" hangingPunct="1"/>
            <a:r>
              <a:rPr kumimoji="0" lang="ru-RU" sz="2800" dirty="0">
                <a:latin typeface="Arial" charset="0"/>
              </a:rPr>
              <a:t>Основные </a:t>
            </a:r>
            <a:r>
              <a:rPr kumimoji="0" lang="ru-RU" sz="2800" dirty="0" smtClean="0">
                <a:latin typeface="Arial" charset="0"/>
              </a:rPr>
              <a:t>результаты</a:t>
            </a:r>
            <a:br>
              <a:rPr kumimoji="0" lang="ru-RU" sz="2800" dirty="0" smtClean="0">
                <a:latin typeface="Arial" charset="0"/>
              </a:rPr>
            </a:br>
            <a:r>
              <a:rPr kumimoji="0" lang="ru-RU" sz="2800" dirty="0" smtClean="0">
                <a:latin typeface="Arial" charset="0"/>
              </a:rPr>
              <a:t>опубликованы </a:t>
            </a:r>
            <a:r>
              <a:rPr kumimoji="0" lang="ru-RU" sz="2800" dirty="0">
                <a:latin typeface="Arial" charset="0"/>
              </a:rPr>
              <a:t>в следующих </a:t>
            </a:r>
            <a:r>
              <a:rPr kumimoji="0" lang="ru-RU" sz="2800" dirty="0" smtClean="0">
                <a:latin typeface="Arial" charset="0"/>
              </a:rPr>
              <a:t>работах:</a:t>
            </a:r>
            <a:endParaRPr kumimoji="0" lang="ru-RU" sz="2800" dirty="0">
              <a:latin typeface="Arial" charset="0"/>
            </a:endParaRPr>
          </a:p>
        </p:txBody>
      </p:sp>
      <p:sp>
        <p:nvSpPr>
          <p:cNvPr id="52228" name="Номер слайда 1"/>
          <p:cNvSpPr txBox="1">
            <a:spLocks/>
          </p:cNvSpPr>
          <p:nvPr/>
        </p:nvSpPr>
        <p:spPr bwMode="auto">
          <a:xfrm>
            <a:off x="4016375" y="0"/>
            <a:ext cx="63182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r"/>
            <a:fld id="{A8864EF0-94BE-564F-88DB-0B139D0AC282}" type="slidenum">
              <a:rPr lang="en-US" sz="2400" b="1">
                <a:solidFill>
                  <a:srgbClr val="898989"/>
                </a:solidFill>
              </a:rPr>
              <a:pPr algn="r"/>
              <a:t>28</a:t>
            </a:fld>
            <a:endParaRPr lang="en-US" sz="2400" b="1" dirty="0">
              <a:solidFill>
                <a:srgbClr val="898989"/>
              </a:solidFill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 bwMode="auto">
          <a:xfrm>
            <a:off x="228600" y="1722438"/>
            <a:ext cx="8534400" cy="505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4025" indent="-454025" algn="l" rtl="0" eaLnBrk="0" fontAlgn="base" hangingPunct="0">
              <a:spcBef>
                <a:spcPts val="2000"/>
              </a:spcBef>
              <a:spcAft>
                <a:spcPct val="0"/>
              </a:spcAft>
              <a:buClr>
                <a:srgbClr val="A6A6A6"/>
              </a:buClr>
              <a:buSzPct val="90000"/>
              <a:buFont typeface="Wingdings" charset="0"/>
              <a:buChar char=""/>
              <a:defRPr kumimoji="1" sz="2400" kern="1200">
                <a:solidFill>
                  <a:srgbClr val="262626"/>
                </a:solidFill>
                <a:latin typeface="+mn-lt"/>
                <a:ea typeface="Arial" charset="0"/>
                <a:cs typeface="Arial" charset="0"/>
              </a:defRPr>
            </a:lvl1pPr>
            <a:lvl2pPr marL="914400" indent="-4572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404040"/>
              </a:buClr>
              <a:buSzPct val="90000"/>
              <a:buFont typeface="Wingdings" charset="0"/>
              <a:buChar char=""/>
              <a:defRPr kumimoji="1" sz="2200" kern="1200">
                <a:solidFill>
                  <a:srgbClr val="262626"/>
                </a:solidFill>
                <a:latin typeface="+mn-lt"/>
                <a:ea typeface="Arial" charset="0"/>
                <a:cs typeface="Arial" panose="020B0604020202020204" pitchFamily="34" charset="0"/>
              </a:defRPr>
            </a:lvl2pPr>
            <a:lvl3pPr marL="1260475" indent="-346075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A6A6A6"/>
              </a:buClr>
              <a:buSzPct val="90000"/>
              <a:buFont typeface="Wingdings" charset="0"/>
              <a:buChar char=""/>
              <a:defRPr kumimoji="1" sz="2000" kern="1200">
                <a:solidFill>
                  <a:srgbClr val="262626"/>
                </a:solidFill>
                <a:latin typeface="+mn-lt"/>
                <a:ea typeface="Arial" charset="0"/>
                <a:cs typeface="Arial" panose="020B0604020202020204" pitchFamily="34" charset="0"/>
              </a:defRPr>
            </a:lvl3pPr>
            <a:lvl4pPr marL="1600200" indent="-339725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404040"/>
              </a:buClr>
              <a:buSzPct val="90000"/>
              <a:buFont typeface="Wingdings" charset="0"/>
              <a:buChar char=""/>
              <a:defRPr kumimoji="1" kern="1200">
                <a:solidFill>
                  <a:srgbClr val="262626"/>
                </a:solidFill>
                <a:latin typeface="+mn-lt"/>
                <a:ea typeface="Arial" charset="0"/>
                <a:cs typeface="Arial" panose="020B0604020202020204" pitchFamily="34" charset="0"/>
              </a:defRPr>
            </a:lvl4pPr>
            <a:lvl5pPr marL="1939925" indent="-331788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A6A6A6"/>
              </a:buClr>
              <a:buSzPct val="90000"/>
              <a:buFont typeface="Wingdings" charset="0"/>
              <a:buChar char=""/>
              <a:defRPr kumimoji="1" kern="1200">
                <a:solidFill>
                  <a:srgbClr val="262626"/>
                </a:solidFill>
                <a:latin typeface="+mn-lt"/>
                <a:ea typeface="Arial" charset="0"/>
                <a:cs typeface="Arial" panose="020B0604020202020204" pitchFamily="34" charset="0"/>
              </a:defRPr>
            </a:lvl5pPr>
            <a:lvl6pPr marL="2290763" indent="-344488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625725" indent="-344488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70213" indent="-344488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313113" indent="-344488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ct val="0"/>
              </a:spcBef>
              <a:buFont typeface="Wingdings" charset="0"/>
              <a:buNone/>
            </a:pPr>
            <a:r>
              <a:rPr kumimoji="0" lang="ru-RU" sz="1600" b="1" u="sng" dirty="0" smtClean="0">
                <a:latin typeface="Arial" charset="0"/>
              </a:rPr>
              <a:t>Работы в международных научных изданиях, которые включены в перечень зарубежных научных журналов и изданий для опубликования основных научных результатов диссертации:</a:t>
            </a:r>
          </a:p>
          <a:p>
            <a:pPr marL="0" indent="0" eaLnBrk="1" hangingPunct="1">
              <a:spcBef>
                <a:spcPct val="0"/>
              </a:spcBef>
            </a:pPr>
            <a:r>
              <a:rPr kumimoji="0" lang="ru-RU" sz="1600" dirty="0" smtClean="0">
                <a:latin typeface="Arial" charset="0"/>
              </a:rPr>
              <a:t>  </a:t>
            </a:r>
            <a:r>
              <a:rPr kumimoji="0" lang="en-US" sz="1600" dirty="0" err="1" smtClean="0">
                <a:latin typeface="Arial" charset="0"/>
              </a:rPr>
              <a:t>Veiko</a:t>
            </a:r>
            <a:r>
              <a:rPr kumimoji="0" lang="en-US" sz="1600" dirty="0" smtClean="0">
                <a:latin typeface="Arial" charset="0"/>
              </a:rPr>
              <a:t> </a:t>
            </a:r>
            <a:r>
              <a:rPr kumimoji="0" lang="en-US" sz="1600" dirty="0">
                <a:latin typeface="Arial" charset="0"/>
              </a:rPr>
              <a:t>V.P., </a:t>
            </a:r>
            <a:r>
              <a:rPr kumimoji="0" lang="en-US" sz="1600" dirty="0" err="1">
                <a:latin typeface="Arial" charset="0"/>
              </a:rPr>
              <a:t>Slobodov</a:t>
            </a:r>
            <a:r>
              <a:rPr kumimoji="0" lang="en-US" sz="1600" dirty="0">
                <a:latin typeface="Arial" charset="0"/>
              </a:rPr>
              <a:t> A.A., Odintsova G.V. Availability of methods of chemical thermodynamics and kinetics for the analysis of chemical transformations on metal surfaces under pulsed laser action // Laser Phys. 2013. V. 23. P. 066001-1-6</a:t>
            </a:r>
            <a:r>
              <a:rPr kumimoji="0" lang="en-US" sz="1600" dirty="0" smtClean="0">
                <a:latin typeface="Arial" charset="0"/>
              </a:rPr>
              <a:t>;</a:t>
            </a:r>
            <a:endParaRPr kumimoji="0" lang="ru-RU" sz="1600" dirty="0" smtClean="0">
              <a:latin typeface="Arial" charset="0"/>
            </a:endParaRPr>
          </a:p>
          <a:p>
            <a:pPr marL="0" indent="0" eaLnBrk="1" hangingPunct="1">
              <a:spcBef>
                <a:spcPct val="0"/>
              </a:spcBef>
            </a:pPr>
            <a:r>
              <a:rPr kumimoji="0" lang="ru-RU" sz="1600" dirty="0" smtClean="0">
                <a:latin typeface="Arial"/>
                <a:cs typeface="Arial"/>
              </a:rPr>
              <a:t> </a:t>
            </a:r>
            <a:r>
              <a:rPr kumimoji="0" lang="en-US" sz="1600" dirty="0" err="1" smtClean="0">
                <a:latin typeface="Arial"/>
                <a:cs typeface="Arial"/>
              </a:rPr>
              <a:t>Gorny</a:t>
            </a:r>
            <a:r>
              <a:rPr kumimoji="0" lang="en-US" sz="1600" dirty="0" smtClean="0">
                <a:latin typeface="Arial"/>
                <a:cs typeface="Arial"/>
              </a:rPr>
              <a:t> </a:t>
            </a:r>
            <a:r>
              <a:rPr kumimoji="0" lang="en-US" sz="1600" dirty="0">
                <a:latin typeface="Arial"/>
                <a:cs typeface="Arial"/>
              </a:rPr>
              <a:t>S.G., Odintsova G.V., </a:t>
            </a:r>
            <a:r>
              <a:rPr kumimoji="0" lang="en-US" sz="1600" dirty="0" err="1">
                <a:latin typeface="Arial"/>
                <a:cs typeface="Arial"/>
              </a:rPr>
              <a:t>Otkeeva</a:t>
            </a:r>
            <a:r>
              <a:rPr kumimoji="0" lang="en-US" sz="1600" dirty="0">
                <a:latin typeface="Arial"/>
                <a:cs typeface="Arial"/>
              </a:rPr>
              <a:t> A.V., </a:t>
            </a:r>
            <a:r>
              <a:rPr kumimoji="0" lang="en-US" sz="1600" dirty="0" err="1">
                <a:latin typeface="Arial"/>
                <a:cs typeface="Arial"/>
              </a:rPr>
              <a:t>Veiko</a:t>
            </a:r>
            <a:r>
              <a:rPr kumimoji="0" lang="en-US" sz="1600" dirty="0">
                <a:latin typeface="Arial"/>
                <a:cs typeface="Arial"/>
              </a:rPr>
              <a:t> V.P. Laser induced multicolor image formation on metal surfaces // Proc. of SPIE. 2011. V.</a:t>
            </a:r>
            <a:r>
              <a:rPr kumimoji="0" lang="ru-RU" sz="1600" dirty="0">
                <a:latin typeface="Arial"/>
                <a:cs typeface="Arial"/>
              </a:rPr>
              <a:t> </a:t>
            </a:r>
            <a:r>
              <a:rPr kumimoji="0" lang="en-US" sz="1600" dirty="0">
                <a:latin typeface="Arial"/>
                <a:cs typeface="Arial"/>
              </a:rPr>
              <a:t>7996. P.</a:t>
            </a:r>
            <a:r>
              <a:rPr kumimoji="0" lang="ru-RU" sz="1600" dirty="0">
                <a:latin typeface="Arial"/>
                <a:cs typeface="Arial"/>
              </a:rPr>
              <a:t> </a:t>
            </a:r>
            <a:r>
              <a:rPr kumimoji="0" lang="en-US" sz="1600" dirty="0">
                <a:latin typeface="Arial"/>
                <a:cs typeface="Arial"/>
              </a:rPr>
              <a:t>799605-1-7</a:t>
            </a:r>
            <a:r>
              <a:rPr kumimoji="0" lang="en-US" sz="1600" dirty="0" smtClean="0">
                <a:latin typeface="Arial"/>
                <a:cs typeface="Arial"/>
              </a:rPr>
              <a:t>.</a:t>
            </a:r>
            <a:endParaRPr kumimoji="0" lang="en-US" sz="1600" dirty="0">
              <a:latin typeface="Arial" charset="0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r>
              <a:rPr kumimoji="0" lang="ru-RU" sz="1600" b="1" u="sng" dirty="0" smtClean="0">
                <a:latin typeface="Arial" charset="0"/>
              </a:rPr>
              <a:t>Научные журналы </a:t>
            </a:r>
            <a:r>
              <a:rPr kumimoji="0" lang="ru-RU" sz="1600" b="1" u="sng" dirty="0">
                <a:latin typeface="Arial" charset="0"/>
              </a:rPr>
              <a:t>и </a:t>
            </a:r>
            <a:r>
              <a:rPr kumimoji="0" lang="ru-RU" sz="1600" b="1" u="sng" dirty="0" smtClean="0">
                <a:latin typeface="Arial" charset="0"/>
              </a:rPr>
              <a:t>издания, </a:t>
            </a:r>
            <a:r>
              <a:rPr kumimoji="0" lang="ru-RU" sz="1600" b="1" u="sng" dirty="0">
                <a:latin typeface="Arial" charset="0"/>
              </a:rPr>
              <a:t>которые включены в перечень </a:t>
            </a:r>
            <a:r>
              <a:rPr kumimoji="0" lang="ru-RU" sz="1600" b="1" u="sng" dirty="0" smtClean="0">
                <a:latin typeface="Arial" charset="0"/>
              </a:rPr>
              <a:t>ВАК:</a:t>
            </a:r>
          </a:p>
          <a:p>
            <a:pPr marL="0" indent="0" eaLnBrk="1" hangingPunct="1">
              <a:spcBef>
                <a:spcPct val="0"/>
              </a:spcBef>
            </a:pPr>
            <a:r>
              <a:rPr kumimoji="0" lang="ru-RU" sz="1600" dirty="0" smtClean="0">
                <a:latin typeface="Arial" charset="0"/>
              </a:rPr>
              <a:t> Вейко </a:t>
            </a:r>
            <a:r>
              <a:rPr kumimoji="0" lang="ru-RU" sz="1600" dirty="0">
                <a:latin typeface="Arial" charset="0"/>
              </a:rPr>
              <a:t>В.П., </a:t>
            </a:r>
            <a:r>
              <a:rPr kumimoji="0" lang="ru-RU" sz="1600" dirty="0" err="1">
                <a:latin typeface="Arial" charset="0"/>
              </a:rPr>
              <a:t>Слободов</a:t>
            </a:r>
            <a:r>
              <a:rPr kumimoji="0" lang="ru-RU" sz="1600" dirty="0">
                <a:latin typeface="Arial" charset="0"/>
              </a:rPr>
              <a:t> А.А., Одинцова Г.В. Определение химических и фазовых превращения при импульсном лазерном облучении многокомпонентных сплавов на воздухе методами химической термодинамики // Научно-технический вестник  информационных технологий, механики и оптики. 2013. Т. 84. № 2. С. 114-119; </a:t>
            </a:r>
          </a:p>
          <a:p>
            <a:pPr marL="0" indent="0" eaLnBrk="1" hangingPunct="1">
              <a:spcBef>
                <a:spcPct val="0"/>
              </a:spcBef>
            </a:pPr>
            <a:r>
              <a:rPr kumimoji="0" lang="ru-RU" sz="1600" dirty="0" smtClean="0">
                <a:latin typeface="Arial" charset="0"/>
              </a:rPr>
              <a:t> Вейко </a:t>
            </a:r>
            <a:r>
              <a:rPr kumimoji="0" lang="ru-RU" sz="1600" dirty="0">
                <a:latin typeface="Arial" charset="0"/>
              </a:rPr>
              <a:t>В.П., Горный С.Г., Одинцова Г.В., Патров М.И., Юдин К.В. Формирование многоцветного изображения на поверхности металлов при ее лазерном </a:t>
            </a:r>
            <a:r>
              <a:rPr kumimoji="0" lang="ru-RU" sz="1600" dirty="0" err="1">
                <a:latin typeface="Arial" charset="0"/>
              </a:rPr>
              <a:t>окислениия</a:t>
            </a:r>
            <a:r>
              <a:rPr kumimoji="0" lang="ru-RU" sz="1600" dirty="0">
                <a:latin typeface="Arial" charset="0"/>
              </a:rPr>
              <a:t> // Известия вузов. Приборостроение. 2011. Т. 54, № 2. С. 47-</a:t>
            </a:r>
            <a:r>
              <a:rPr kumimoji="0" lang="ru-RU" sz="1600" dirty="0" smtClean="0">
                <a:latin typeface="Arial" charset="0"/>
              </a:rPr>
              <a:t>52.</a:t>
            </a:r>
          </a:p>
          <a:p>
            <a:pPr marL="0" indent="0" eaLnBrk="1" hangingPunct="1">
              <a:spcBef>
                <a:spcPct val="0"/>
              </a:spcBef>
              <a:buNone/>
            </a:pPr>
            <a:r>
              <a:rPr kumimoji="0" lang="ru-RU" sz="1600" b="1" u="sng" dirty="0">
                <a:latin typeface="Arial" charset="0"/>
              </a:rPr>
              <a:t> </a:t>
            </a:r>
            <a:r>
              <a:rPr kumimoji="0" lang="ru-RU" sz="1600" b="1" u="sng" dirty="0" smtClean="0">
                <a:latin typeface="Arial" charset="0"/>
              </a:rPr>
              <a:t>Научно-технические журналы:</a:t>
            </a:r>
            <a:endParaRPr kumimoji="0" lang="ru-RU" sz="1600" b="1" u="sng" dirty="0">
              <a:latin typeface="Arial" charset="0"/>
            </a:endParaRPr>
          </a:p>
          <a:p>
            <a:pPr marL="0" indent="0" eaLnBrk="1" hangingPunct="1">
              <a:spcBef>
                <a:spcPct val="0"/>
              </a:spcBef>
            </a:pPr>
            <a:r>
              <a:rPr kumimoji="0" lang="ru-RU" sz="1600" dirty="0" smtClean="0">
                <a:latin typeface="Arial" charset="0"/>
              </a:rPr>
              <a:t> Горный </a:t>
            </a:r>
            <a:r>
              <a:rPr kumimoji="0" lang="ru-RU" sz="1600" dirty="0">
                <a:latin typeface="Arial" charset="0"/>
              </a:rPr>
              <a:t>С., Вейко В., Одинцова Г., Горбунова Е., Логинов А., </a:t>
            </a:r>
            <a:r>
              <a:rPr kumimoji="0" lang="ru-RU" sz="1600" dirty="0" err="1">
                <a:latin typeface="Arial" charset="0"/>
              </a:rPr>
              <a:t>Карлагина</a:t>
            </a:r>
            <a:r>
              <a:rPr kumimoji="0" lang="ru-RU" sz="1600" dirty="0">
                <a:latin typeface="Arial" charset="0"/>
              </a:rPr>
              <a:t> Ю., Скуратова А., Агеев Э. Цветная лазерная маркировка поверхности металлов // Научно технический журнал </a:t>
            </a:r>
            <a:r>
              <a:rPr kumimoji="0" lang="ru-RU" sz="1600" dirty="0" smtClean="0">
                <a:latin typeface="Arial" charset="0"/>
              </a:rPr>
              <a:t>«</a:t>
            </a:r>
            <a:r>
              <a:rPr kumimoji="0" lang="ru-RU" sz="1600" dirty="0" err="1" smtClean="0">
                <a:latin typeface="Arial" charset="0"/>
              </a:rPr>
              <a:t>Фотоника</a:t>
            </a:r>
            <a:r>
              <a:rPr kumimoji="0" lang="ru-RU" sz="1600" dirty="0" smtClean="0">
                <a:latin typeface="Arial" charset="0"/>
              </a:rPr>
              <a:t>». </a:t>
            </a:r>
            <a:r>
              <a:rPr kumimoji="0" lang="ru-RU" sz="1600" dirty="0">
                <a:latin typeface="Arial" charset="0"/>
              </a:rPr>
              <a:t>2013. </a:t>
            </a:r>
            <a:r>
              <a:rPr kumimoji="0" lang="ru-RU" sz="1600" dirty="0" smtClean="0">
                <a:latin typeface="Arial" charset="0"/>
              </a:rPr>
              <a:t>№ 6</a:t>
            </a:r>
            <a:r>
              <a:rPr kumimoji="0" lang="ru-RU" sz="1600" dirty="0">
                <a:latin typeface="Arial" charset="0"/>
              </a:rPr>
              <a:t>. С.34-44.</a:t>
            </a:r>
          </a:p>
          <a:p>
            <a:pPr marL="0" indent="0" eaLnBrk="1" hangingPunct="1">
              <a:spcBef>
                <a:spcPct val="0"/>
              </a:spcBef>
            </a:pPr>
            <a:endParaRPr kumimoji="0" lang="ru-RU" sz="1600" dirty="0">
              <a:latin typeface="Arial" charset="0"/>
            </a:endParaRPr>
          </a:p>
          <a:p>
            <a:pPr marL="0" indent="0" eaLnBrk="1" hangingPunct="1">
              <a:spcBef>
                <a:spcPct val="0"/>
              </a:spcBef>
            </a:pPr>
            <a:endParaRPr kumimoji="0" lang="ru-RU" sz="1600" dirty="0" smtClean="0">
              <a:latin typeface="Arial" charset="0"/>
            </a:endParaRPr>
          </a:p>
          <a:p>
            <a:pPr marL="0" indent="0" eaLnBrk="1" hangingPunct="1">
              <a:spcBef>
                <a:spcPct val="0"/>
              </a:spcBef>
            </a:pPr>
            <a:endParaRPr kumimoji="0" lang="en-US" sz="16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0290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163" y="533400"/>
            <a:ext cx="8574087" cy="1065213"/>
          </a:xfrm>
        </p:spPr>
        <p:txBody>
          <a:bodyPr>
            <a:normAutofit/>
          </a:bodyPr>
          <a:lstStyle/>
          <a:p>
            <a:r>
              <a:rPr lang="ru-RU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Энергодисперсионная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рентгеновская спектроскопия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9763089"/>
              </p:ext>
            </p:extLst>
          </p:nvPr>
        </p:nvGraphicFramePr>
        <p:xfrm>
          <a:off x="304800" y="4262120"/>
          <a:ext cx="4004732" cy="206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5400"/>
                <a:gridCol w="677333"/>
                <a:gridCol w="677333"/>
                <a:gridCol w="677333"/>
                <a:gridCol w="677333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6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</a:t>
                      </a:r>
                      <a:r>
                        <a:rPr lang="ru-RU" sz="1600" b="1" kern="1200" baseline="-250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Ц</a:t>
                      </a:r>
                      <a:r>
                        <a:rPr lang="ru-RU" sz="1600" b="1" kern="1200" baseline="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*10</a:t>
                      </a:r>
                      <a:r>
                        <a:rPr lang="ru-RU" sz="1600" b="1" kern="1200" baseline="300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-3</a:t>
                      </a:r>
                      <a:r>
                        <a:rPr lang="ru-RU" sz="1600" b="1" kern="1200" baseline="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С*с</a:t>
                      </a:r>
                      <a:endParaRPr lang="en-US" sz="16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Fe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Cr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Ni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O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Сталь до обработки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72,76</a:t>
                      </a:r>
                      <a:endParaRPr lang="en-US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18,80</a:t>
                      </a:r>
                      <a:endParaRPr lang="en-US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8,44</a:t>
                      </a:r>
                      <a:endParaRPr lang="en-US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en-US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6,83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64,13</a:t>
                      </a:r>
                      <a:endParaRPr lang="en-US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15,26</a:t>
                      </a:r>
                      <a:endParaRPr lang="en-US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7,74</a:t>
                      </a:r>
                      <a:endParaRPr lang="en-US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12,87</a:t>
                      </a:r>
                      <a:endParaRPr lang="en-US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53,25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59,71</a:t>
                      </a:r>
                      <a:endParaRPr lang="en-US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13,3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en-US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7,49</a:t>
                      </a:r>
                      <a:endParaRPr lang="en-US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19,50</a:t>
                      </a:r>
                      <a:endParaRPr lang="en-US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78,62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59,57</a:t>
                      </a:r>
                      <a:endParaRPr lang="en-US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12,04</a:t>
                      </a:r>
                      <a:endParaRPr lang="en-US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7,64</a:t>
                      </a:r>
                      <a:endParaRPr lang="en-US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20,75</a:t>
                      </a:r>
                      <a:endParaRPr lang="en-US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6145" name="Picture 1" descr="Рис_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0" t="8941" r="8695" b="6768"/>
          <a:stretch/>
        </p:blipFill>
        <p:spPr bwMode="auto">
          <a:xfrm>
            <a:off x="4724400" y="3615381"/>
            <a:ext cx="4095750" cy="3033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724400" y="2685871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энергодисперсионной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рентгеновской спектроскопии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поверхности титана после лазерной обработки 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(С</a:t>
            </a:r>
            <a:r>
              <a:rPr lang="ru-RU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=198,63*10</a:t>
            </a:r>
            <a:r>
              <a:rPr lang="ru-RU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-3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С*с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04800" y="1676400"/>
            <a:ext cx="8534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базе растрового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электронного микроскопа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Inspect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FEICompany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площадь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воздействия 10 х 10 мм,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глубина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проникновения 1 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мкм.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04800" y="2685871"/>
            <a:ext cx="41148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энергодисперсионной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рентгеновской спектроскопии (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массовая доля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каждого компонента из смеси)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поверхности нержавеющей стали до и после лазерной обработки: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7355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 bwMode="auto">
          <a:xfrm>
            <a:off x="304800" y="457200"/>
            <a:ext cx="8534400" cy="1219200"/>
          </a:xfrm>
        </p:spPr>
        <p:txBody>
          <a:bodyPr/>
          <a:lstStyle/>
          <a:p>
            <a:pPr eaLnBrk="1" hangingPunct="1"/>
            <a:r>
              <a:rPr kumimoji="0" lang="ru-RU" sz="2300" dirty="0">
                <a:latin typeface="Arial" charset="0"/>
              </a:rPr>
              <a:t>Актуальность технологии ЦЛМ </a:t>
            </a:r>
            <a:br>
              <a:rPr kumimoji="0" lang="ru-RU" sz="2300" dirty="0">
                <a:latin typeface="Arial" charset="0"/>
              </a:rPr>
            </a:br>
            <a:r>
              <a:rPr kumimoji="0" lang="ru-RU" sz="2300" dirty="0">
                <a:latin typeface="Arial" charset="0"/>
              </a:rPr>
              <a:t>Сравнение </a:t>
            </a:r>
            <a:r>
              <a:rPr kumimoji="0" lang="ru-RU" sz="2300" dirty="0" smtClean="0">
                <a:latin typeface="Arial" charset="0"/>
              </a:rPr>
              <a:t>различных технологий </a:t>
            </a:r>
            <a:r>
              <a:rPr kumimoji="0" lang="ru-RU" sz="2300" dirty="0">
                <a:latin typeface="Arial" charset="0"/>
              </a:rPr>
              <a:t>нанесения цветного изображения на металлическую </a:t>
            </a:r>
            <a:r>
              <a:rPr kumimoji="0" lang="ru-RU" sz="2300" dirty="0" smtClean="0">
                <a:latin typeface="Arial" charset="0"/>
              </a:rPr>
              <a:t>поверхность</a:t>
            </a:r>
            <a:endParaRPr kumimoji="0" lang="en-US" sz="2300" b="1" baseline="30000" dirty="0">
              <a:latin typeface="Arial" charset="0"/>
            </a:endParaRPr>
          </a:p>
        </p:txBody>
      </p:sp>
      <p:sp>
        <p:nvSpPr>
          <p:cNvPr id="24579" name="Объект 2"/>
          <p:cNvSpPr txBox="1">
            <a:spLocks/>
          </p:cNvSpPr>
          <p:nvPr/>
        </p:nvSpPr>
        <p:spPr bwMode="auto">
          <a:xfrm>
            <a:off x="0" y="1981200"/>
            <a:ext cx="4191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ru-RU" dirty="0">
                <a:latin typeface="Arial" charset="0"/>
              </a:rPr>
              <a:t>порошковая окраска, термопечать, </a:t>
            </a:r>
            <a:r>
              <a:rPr lang="ru-RU" dirty="0" smtClean="0">
                <a:latin typeface="Arial" charset="0"/>
              </a:rPr>
              <a:t>анодирование </a:t>
            </a:r>
            <a:r>
              <a:rPr lang="en-US" baseline="30000" dirty="0" smtClean="0">
                <a:latin typeface="Arial" charset="0"/>
              </a:rPr>
              <a:t>[</a:t>
            </a:r>
            <a:r>
              <a:rPr lang="ru-RU" baseline="30000" dirty="0" smtClean="0">
                <a:latin typeface="Arial" charset="0"/>
              </a:rPr>
              <a:t>1</a:t>
            </a:r>
            <a:r>
              <a:rPr lang="en-US" baseline="30000" dirty="0" smtClean="0">
                <a:latin typeface="Arial" charset="0"/>
              </a:rPr>
              <a:t>]</a:t>
            </a:r>
            <a:r>
              <a:rPr lang="ru-RU" dirty="0" smtClean="0">
                <a:latin typeface="Arial" charset="0"/>
              </a:rPr>
              <a:t>, </a:t>
            </a:r>
            <a:r>
              <a:rPr lang="ru-RU" dirty="0">
                <a:latin typeface="Arial" charset="0"/>
              </a:rPr>
              <a:t>тепловое и термохимическое окисление</a:t>
            </a:r>
          </a:p>
        </p:txBody>
      </p:sp>
      <p:sp>
        <p:nvSpPr>
          <p:cNvPr id="24580" name="Объект 2"/>
          <p:cNvSpPr txBox="1">
            <a:spLocks/>
          </p:cNvSpPr>
          <p:nvPr/>
        </p:nvSpPr>
        <p:spPr bwMode="auto">
          <a:xfrm>
            <a:off x="4191000" y="1676400"/>
            <a:ext cx="4724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</a:pPr>
            <a:r>
              <a:rPr lang="ru-RU" sz="2000" b="1" u="sng" dirty="0">
                <a:solidFill>
                  <a:srgbClr val="990000"/>
                </a:solidFill>
                <a:latin typeface="Arial" charset="0"/>
              </a:rPr>
              <a:t>Импульсное лазерное воздействие</a:t>
            </a:r>
            <a:endParaRPr lang="en-US" sz="2000" b="1" u="sng" dirty="0">
              <a:solidFill>
                <a:srgbClr val="990000"/>
              </a:solidFill>
              <a:latin typeface="Arial" charset="0"/>
            </a:endParaRPr>
          </a:p>
        </p:txBody>
      </p:sp>
      <p:sp>
        <p:nvSpPr>
          <p:cNvPr id="24581" name="Объект 2"/>
          <p:cNvSpPr txBox="1">
            <a:spLocks/>
          </p:cNvSpPr>
          <p:nvPr/>
        </p:nvSpPr>
        <p:spPr bwMode="auto">
          <a:xfrm>
            <a:off x="7239000" y="2209800"/>
            <a:ext cx="1676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ru-RU" dirty="0">
                <a:solidFill>
                  <a:srgbClr val="000000"/>
                </a:solidFill>
                <a:latin typeface="Arial" charset="0"/>
              </a:rPr>
              <a:t>о</a:t>
            </a:r>
            <a:r>
              <a:rPr lang="ru-RU" dirty="0" smtClean="0">
                <a:solidFill>
                  <a:srgbClr val="000000"/>
                </a:solidFill>
                <a:latin typeface="Arial" charset="0"/>
              </a:rPr>
              <a:t>кисление</a:t>
            </a: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baseline="30000" dirty="0" smtClean="0">
                <a:solidFill>
                  <a:srgbClr val="000000"/>
                </a:solidFill>
                <a:latin typeface="Arial" charset="0"/>
              </a:rPr>
              <a:t>[</a:t>
            </a:r>
            <a:r>
              <a:rPr lang="ru-RU" baseline="30000" dirty="0" smtClean="0">
                <a:solidFill>
                  <a:srgbClr val="000000"/>
                </a:solidFill>
                <a:latin typeface="Arial" charset="0"/>
              </a:rPr>
              <a:t>3</a:t>
            </a:r>
            <a:r>
              <a:rPr lang="en-US" baseline="30000" dirty="0" smtClean="0">
                <a:solidFill>
                  <a:srgbClr val="000000"/>
                </a:solidFill>
                <a:latin typeface="Arial" charset="0"/>
              </a:rPr>
              <a:t>]</a:t>
            </a:r>
            <a:endParaRPr lang="ru-RU" baseline="30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582" name="Объект 2"/>
          <p:cNvSpPr txBox="1">
            <a:spLocks/>
          </p:cNvSpPr>
          <p:nvPr/>
        </p:nvSpPr>
        <p:spPr bwMode="auto">
          <a:xfrm>
            <a:off x="4419600" y="2209800"/>
            <a:ext cx="2438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</a:pPr>
            <a:r>
              <a:rPr lang="ru-RU" dirty="0">
                <a:latin typeface="Arial" charset="0"/>
              </a:rPr>
              <a:t>с</a:t>
            </a:r>
            <a:r>
              <a:rPr lang="ru-RU" dirty="0" smtClean="0">
                <a:latin typeface="Arial" charset="0"/>
              </a:rPr>
              <a:t>труктурирование</a:t>
            </a:r>
            <a:r>
              <a:rPr lang="en-US" dirty="0" smtClean="0">
                <a:latin typeface="Arial" charset="0"/>
              </a:rPr>
              <a:t> </a:t>
            </a:r>
            <a:r>
              <a:rPr lang="en-US" baseline="30000" dirty="0" smtClean="0">
                <a:latin typeface="Arial" charset="0"/>
              </a:rPr>
              <a:t>[</a:t>
            </a:r>
            <a:r>
              <a:rPr lang="ru-RU" baseline="30000" dirty="0">
                <a:latin typeface="Arial" charset="0"/>
              </a:rPr>
              <a:t>2</a:t>
            </a:r>
            <a:r>
              <a:rPr lang="en-US" baseline="30000" dirty="0" smtClean="0">
                <a:latin typeface="Arial" charset="0"/>
              </a:rPr>
              <a:t>]</a:t>
            </a:r>
            <a:endParaRPr lang="ru-RU" baseline="30000" dirty="0">
              <a:latin typeface="Arial" charset="0"/>
            </a:endParaRPr>
          </a:p>
        </p:txBody>
      </p:sp>
      <p:pic>
        <p:nvPicPr>
          <p:cNvPr id="24583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9" t="13542" r="16248" b="44270"/>
          <a:stretch>
            <a:fillRect/>
          </a:stretch>
        </p:blipFill>
        <p:spPr bwMode="auto">
          <a:xfrm>
            <a:off x="7489825" y="2895600"/>
            <a:ext cx="1120775" cy="1677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10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32" t="15912" r="34084" b="25430"/>
          <a:stretch>
            <a:fillRect/>
          </a:stretch>
        </p:blipFill>
        <p:spPr bwMode="auto">
          <a:xfrm>
            <a:off x="4728312" y="2895600"/>
            <a:ext cx="1748688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Picture 13" descr=" &amp;Scy;&amp;tcy;&amp;rcy;&amp;ucy;&amp;zhcy;&amp;kcy;&amp;acy; &amp;tcy;&amp;ycy; &amp;kcy;&amp;ocy;&amp;scy;&amp;mcy;&amp;ocy;&amp;scy;!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2895601"/>
            <a:ext cx="1916906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6" name="Рисунок 2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07" t="20013" r="45782" b="27756"/>
          <a:stretch>
            <a:fillRect/>
          </a:stretch>
        </p:blipFill>
        <p:spPr bwMode="auto">
          <a:xfrm>
            <a:off x="457200" y="2895600"/>
            <a:ext cx="129857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7" name="Объект 2"/>
          <p:cNvSpPr txBox="1">
            <a:spLocks/>
          </p:cNvSpPr>
          <p:nvPr/>
        </p:nvSpPr>
        <p:spPr bwMode="auto">
          <a:xfrm>
            <a:off x="228600" y="4572000"/>
            <a:ext cx="8610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/>
            <a:r>
              <a:rPr lang="ru-RU" sz="1600" dirty="0">
                <a:latin typeface="Arial" charset="0"/>
              </a:rPr>
              <a:t>а) цвета побежалости, полученные при анодировании на поверхности </a:t>
            </a:r>
            <a:r>
              <a:rPr lang="ru-RU" sz="1600" dirty="0" smtClean="0">
                <a:latin typeface="Arial" charset="0"/>
              </a:rPr>
              <a:t>ниобия </a:t>
            </a:r>
            <a:r>
              <a:rPr lang="ru-RU" sz="1600" dirty="0">
                <a:latin typeface="Arial" charset="0"/>
              </a:rPr>
              <a:t>и при </a:t>
            </a:r>
            <a:r>
              <a:rPr lang="ru-RU" sz="1600" dirty="0" smtClean="0">
                <a:latin typeface="Arial" charset="0"/>
              </a:rPr>
              <a:t>термическом </a:t>
            </a:r>
            <a:r>
              <a:rPr lang="ru-RU" sz="1600" dirty="0">
                <a:latin typeface="Arial" charset="0"/>
              </a:rPr>
              <a:t>окислении на стружке стали, б) цвета на поверхности стали при облучении импульсами </a:t>
            </a:r>
            <a:r>
              <a:rPr lang="ru-RU" sz="1600" dirty="0" err="1">
                <a:latin typeface="Arial" charset="0"/>
              </a:rPr>
              <a:t>фемтосекундной</a:t>
            </a:r>
            <a:r>
              <a:rPr lang="ru-RU" sz="1600" dirty="0">
                <a:latin typeface="Arial" charset="0"/>
              </a:rPr>
              <a:t> </a:t>
            </a:r>
            <a:r>
              <a:rPr lang="ru-RU" sz="1600" dirty="0" smtClean="0">
                <a:latin typeface="Arial" charset="0"/>
              </a:rPr>
              <a:t>длительности, </a:t>
            </a:r>
            <a:r>
              <a:rPr lang="ru-RU" sz="1600" dirty="0">
                <a:latin typeface="Arial" charset="0"/>
              </a:rPr>
              <a:t>полученные при использовании </a:t>
            </a:r>
            <a:r>
              <a:rPr lang="ru-RU" sz="1600" dirty="0" smtClean="0">
                <a:latin typeface="Arial" charset="0"/>
              </a:rPr>
              <a:t>излучения </a:t>
            </a:r>
            <a:r>
              <a:rPr lang="ru-RU" sz="1600" dirty="0">
                <a:latin typeface="Arial" charset="0"/>
              </a:rPr>
              <a:t>с различной </a:t>
            </a:r>
            <a:r>
              <a:rPr lang="ru-RU" sz="1600" dirty="0" smtClean="0">
                <a:latin typeface="Arial" charset="0"/>
              </a:rPr>
              <a:t>поляризацией, </a:t>
            </a:r>
            <a:r>
              <a:rPr lang="ru-RU" sz="1600" dirty="0">
                <a:latin typeface="Arial" charset="0"/>
              </a:rPr>
              <a:t>в) </a:t>
            </a:r>
            <a:r>
              <a:rPr lang="ru-RU" sz="1600" dirty="0" smtClean="0">
                <a:latin typeface="Arial" charset="0"/>
              </a:rPr>
              <a:t>цвета, </a:t>
            </a:r>
            <a:r>
              <a:rPr lang="ru-RU" sz="1600" dirty="0">
                <a:latin typeface="Arial" charset="0"/>
              </a:rPr>
              <a:t>полученные на поверхности стали за счет ее окисления </a:t>
            </a:r>
            <a:r>
              <a:rPr lang="en-US" sz="1600" dirty="0" err="1">
                <a:latin typeface="Arial" charset="0"/>
              </a:rPr>
              <a:t>Nd</a:t>
            </a:r>
            <a:r>
              <a:rPr lang="en-US" sz="1600" dirty="0">
                <a:latin typeface="Arial" charset="0"/>
              </a:rPr>
              <a:t>: YAG</a:t>
            </a:r>
            <a:r>
              <a:rPr lang="ru-RU" sz="1600" dirty="0">
                <a:latin typeface="Arial" charset="0"/>
              </a:rPr>
              <a:t> лазером</a:t>
            </a:r>
            <a:r>
              <a:rPr lang="ru-RU" sz="1600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ru-RU" sz="1600" dirty="0">
                <a:latin typeface="Arial" charset="0"/>
              </a:rPr>
              <a:t>(1,06 мкм, 100 </a:t>
            </a:r>
            <a:r>
              <a:rPr lang="ru-RU" sz="1600" dirty="0" err="1">
                <a:latin typeface="Arial" charset="0"/>
              </a:rPr>
              <a:t>нс</a:t>
            </a:r>
            <a:r>
              <a:rPr lang="ru-RU" sz="1600" dirty="0" smtClean="0">
                <a:latin typeface="Arial" charset="0"/>
              </a:rPr>
              <a:t>)</a:t>
            </a:r>
            <a:endParaRPr lang="ru-RU" sz="1600" dirty="0">
              <a:latin typeface="Arial" charset="0"/>
            </a:endParaRPr>
          </a:p>
        </p:txBody>
      </p:sp>
      <p:sp>
        <p:nvSpPr>
          <p:cNvPr id="24588" name="TextBox 1"/>
          <p:cNvSpPr txBox="1">
            <a:spLocks noChangeArrowheads="1"/>
          </p:cNvSpPr>
          <p:nvPr/>
        </p:nvSpPr>
        <p:spPr bwMode="auto">
          <a:xfrm>
            <a:off x="152400" y="3668712"/>
            <a:ext cx="365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r>
              <a:rPr lang="ru-RU" dirty="0"/>
              <a:t>а)</a:t>
            </a:r>
          </a:p>
        </p:txBody>
      </p:sp>
      <p:sp>
        <p:nvSpPr>
          <p:cNvPr id="24589" name="TextBox 15"/>
          <p:cNvSpPr txBox="1">
            <a:spLocks noChangeArrowheads="1"/>
          </p:cNvSpPr>
          <p:nvPr/>
        </p:nvSpPr>
        <p:spPr bwMode="auto">
          <a:xfrm>
            <a:off x="4346575" y="3668712"/>
            <a:ext cx="3778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r>
              <a:rPr lang="ru-RU" dirty="0"/>
              <a:t>б)</a:t>
            </a:r>
          </a:p>
        </p:txBody>
      </p:sp>
      <p:sp>
        <p:nvSpPr>
          <p:cNvPr id="24590" name="TextBox 16"/>
          <p:cNvSpPr txBox="1">
            <a:spLocks noChangeArrowheads="1"/>
          </p:cNvSpPr>
          <p:nvPr/>
        </p:nvSpPr>
        <p:spPr bwMode="auto">
          <a:xfrm>
            <a:off x="7178675" y="3668712"/>
            <a:ext cx="365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r>
              <a:rPr lang="ru-RU" dirty="0"/>
              <a:t>в)</a:t>
            </a:r>
          </a:p>
        </p:txBody>
      </p:sp>
      <p:sp>
        <p:nvSpPr>
          <p:cNvPr id="24591" name="Номер слайда 1"/>
          <p:cNvSpPr txBox="1">
            <a:spLocks/>
          </p:cNvSpPr>
          <p:nvPr/>
        </p:nvSpPr>
        <p:spPr bwMode="auto">
          <a:xfrm>
            <a:off x="4016375" y="-76200"/>
            <a:ext cx="63182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r"/>
            <a:fld id="{8AE922AE-3F9C-6747-B323-62A60C97952D}" type="slidenum">
              <a:rPr lang="en-US" sz="2400" b="1">
                <a:solidFill>
                  <a:srgbClr val="898989"/>
                </a:solidFill>
              </a:rPr>
              <a:pPr algn="r"/>
              <a:t>3</a:t>
            </a:fld>
            <a:endParaRPr lang="en-US" sz="2400" b="1">
              <a:solidFill>
                <a:srgbClr val="898989"/>
              </a:solidFill>
            </a:endParaRPr>
          </a:p>
        </p:txBody>
      </p:sp>
      <p:sp>
        <p:nvSpPr>
          <p:cNvPr id="24592" name="Объект 2"/>
          <p:cNvSpPr txBox="1">
            <a:spLocks/>
          </p:cNvSpPr>
          <p:nvPr/>
        </p:nvSpPr>
        <p:spPr bwMode="auto">
          <a:xfrm>
            <a:off x="1588" y="1676400"/>
            <a:ext cx="4191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ru-RU" sz="2000" b="1" u="sng" dirty="0">
                <a:solidFill>
                  <a:srgbClr val="990000"/>
                </a:solidFill>
                <a:latin typeface="Arial" charset="0"/>
              </a:rPr>
              <a:t>Традиционные способы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04800" y="5997714"/>
            <a:ext cx="8534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sz="1000" baseline="30000" dirty="0" smtClean="0">
                <a:latin typeface="Arial" charset="0"/>
              </a:rPr>
              <a:t>[</a:t>
            </a:r>
            <a:r>
              <a:rPr lang="ru-RU" sz="1000" baseline="30000" dirty="0">
                <a:latin typeface="Arial" charset="0"/>
              </a:rPr>
              <a:t>1</a:t>
            </a:r>
            <a:r>
              <a:rPr lang="en-US" sz="1000" baseline="30000" dirty="0" smtClean="0">
                <a:latin typeface="Arial" charset="0"/>
              </a:rPr>
              <a:t>]</a:t>
            </a:r>
            <a:r>
              <a:rPr lang="ru-RU" sz="1000" dirty="0" smtClean="0">
                <a:latin typeface="Arial"/>
                <a:cs typeface="Arial"/>
              </a:rPr>
              <a:t> </a:t>
            </a:r>
            <a:r>
              <a:rPr lang="en-US" sz="1000" dirty="0">
                <a:latin typeface="Arial"/>
                <a:cs typeface="Arial"/>
              </a:rPr>
              <a:t>E. Gaul, “Coloring titanium and related metals by electrochemical oxidation,” J. Chem. Educ., vol. 70, no. 3, p. 176, Mar. 1993.</a:t>
            </a:r>
            <a:endParaRPr lang="ru-RU" sz="1000" dirty="0" smtClean="0">
              <a:latin typeface="Arial"/>
              <a:cs typeface="Arial"/>
            </a:endParaRPr>
          </a:p>
          <a:p>
            <a:pPr eaLnBrk="1" hangingPunct="1"/>
            <a:r>
              <a:rPr lang="en-US" sz="1000" baseline="30000" dirty="0" smtClean="0">
                <a:latin typeface="Arial" charset="0"/>
              </a:rPr>
              <a:t>[</a:t>
            </a:r>
            <a:r>
              <a:rPr lang="ru-RU" sz="1000" baseline="30000" dirty="0">
                <a:latin typeface="Arial" charset="0"/>
              </a:rPr>
              <a:t>2</a:t>
            </a:r>
            <a:r>
              <a:rPr lang="en-US" sz="1000" baseline="30000" dirty="0" smtClean="0">
                <a:latin typeface="Arial" charset="0"/>
              </a:rPr>
              <a:t>]</a:t>
            </a:r>
            <a:r>
              <a:rPr lang="ru-RU" sz="1000" baseline="30000" dirty="0" smtClean="0">
                <a:latin typeface="Arial" charset="0"/>
              </a:rPr>
              <a:t> </a:t>
            </a:r>
            <a:r>
              <a:rPr lang="en-US" sz="1000" dirty="0">
                <a:latin typeface="Arial" charset="0"/>
              </a:rPr>
              <a:t>A. Y. </a:t>
            </a:r>
            <a:r>
              <a:rPr lang="en-US" sz="1000" dirty="0" err="1">
                <a:latin typeface="Arial" charset="0"/>
              </a:rPr>
              <a:t>Vorobyev</a:t>
            </a:r>
            <a:r>
              <a:rPr lang="ru-RU" sz="1000" dirty="0">
                <a:latin typeface="Arial" charset="0"/>
              </a:rPr>
              <a:t>, </a:t>
            </a:r>
            <a:r>
              <a:rPr lang="en-US" sz="1000" dirty="0">
                <a:latin typeface="Arial" charset="0"/>
              </a:rPr>
              <a:t>C. </a:t>
            </a:r>
            <a:r>
              <a:rPr lang="en-US" sz="1000" dirty="0" err="1">
                <a:latin typeface="Arial" charset="0"/>
              </a:rPr>
              <a:t>Guo</a:t>
            </a:r>
            <a:r>
              <a:rPr lang="en-US" sz="1000" dirty="0">
                <a:latin typeface="Arial" charset="0"/>
              </a:rPr>
              <a:t>, “Colorizing metals with femtosecond laser pulses,” Appl. Phys. </a:t>
            </a:r>
            <a:r>
              <a:rPr lang="en-US" sz="1000" dirty="0" err="1">
                <a:latin typeface="Arial" charset="0"/>
              </a:rPr>
              <a:t>Lett</a:t>
            </a:r>
            <a:r>
              <a:rPr lang="en-US" sz="1000" dirty="0">
                <a:latin typeface="Arial" charset="0"/>
              </a:rPr>
              <a:t>., vol. 92, no. 4, p. 041914, Jan. 2008</a:t>
            </a:r>
            <a:r>
              <a:rPr lang="en-US" sz="1000" dirty="0" smtClean="0">
                <a:latin typeface="Arial" charset="0"/>
              </a:rPr>
              <a:t>.</a:t>
            </a:r>
            <a:r>
              <a:rPr lang="ru-RU" sz="1000" baseline="30000" dirty="0" smtClean="0">
                <a:latin typeface="Arial" charset="0"/>
              </a:rPr>
              <a:t> </a:t>
            </a:r>
          </a:p>
          <a:p>
            <a:pPr eaLnBrk="1" hangingPunct="1"/>
            <a:r>
              <a:rPr lang="en-US" sz="1000" baseline="30000" dirty="0" smtClean="0">
                <a:latin typeface="Arial" charset="0"/>
              </a:rPr>
              <a:t>[</a:t>
            </a:r>
            <a:r>
              <a:rPr lang="ru-RU" sz="1000" baseline="30000" dirty="0">
                <a:latin typeface="Arial" charset="0"/>
              </a:rPr>
              <a:t>3</a:t>
            </a:r>
            <a:r>
              <a:rPr lang="en-US" sz="1000" baseline="30000" dirty="0" smtClean="0">
                <a:latin typeface="Arial" charset="0"/>
              </a:rPr>
              <a:t>]</a:t>
            </a:r>
            <a:r>
              <a:rPr lang="ru-RU" sz="1000" baseline="30000" dirty="0" smtClean="0">
                <a:latin typeface="Arial" charset="0"/>
              </a:rPr>
              <a:t> </a:t>
            </a:r>
            <a:r>
              <a:rPr lang="en-US" sz="1000" dirty="0">
                <a:latin typeface="Arial" charset="0"/>
              </a:rPr>
              <a:t>A. J. </a:t>
            </a:r>
            <a:r>
              <a:rPr lang="en-US" sz="1000" dirty="0" err="1">
                <a:latin typeface="Arial" charset="0"/>
              </a:rPr>
              <a:t>Antończak</a:t>
            </a:r>
            <a:r>
              <a:rPr lang="en-US" sz="1000" dirty="0">
                <a:latin typeface="Arial" charset="0"/>
              </a:rPr>
              <a:t>, D. </a:t>
            </a:r>
            <a:r>
              <a:rPr lang="en-US" sz="1000" dirty="0" err="1">
                <a:latin typeface="Arial" charset="0"/>
              </a:rPr>
              <a:t>Kocoń</a:t>
            </a:r>
            <a:r>
              <a:rPr lang="en-US" sz="1000" dirty="0">
                <a:latin typeface="Arial" charset="0"/>
              </a:rPr>
              <a:t>, M. Nowak, P. </a:t>
            </a:r>
            <a:r>
              <a:rPr lang="en-US" sz="1000" dirty="0" err="1">
                <a:latin typeface="Arial" charset="0"/>
              </a:rPr>
              <a:t>Kozioł</a:t>
            </a:r>
            <a:r>
              <a:rPr lang="en-US" sz="1000" dirty="0">
                <a:latin typeface="Arial" charset="0"/>
              </a:rPr>
              <a:t>, K. M. </a:t>
            </a:r>
            <a:r>
              <a:rPr lang="en-US" sz="1000" dirty="0" err="1">
                <a:latin typeface="Arial" charset="0"/>
              </a:rPr>
              <a:t>Abramski</a:t>
            </a:r>
            <a:r>
              <a:rPr lang="en-US" sz="1000" dirty="0">
                <a:latin typeface="Arial" charset="0"/>
              </a:rPr>
              <a:t>, “Laser-induced </a:t>
            </a:r>
            <a:r>
              <a:rPr lang="en-US" sz="1000" dirty="0" err="1">
                <a:latin typeface="Arial" charset="0"/>
              </a:rPr>
              <a:t>colour</a:t>
            </a:r>
            <a:r>
              <a:rPr lang="en-US" sz="1000" dirty="0">
                <a:latin typeface="Arial" charset="0"/>
              </a:rPr>
              <a:t> marking—Sensitivity scaling for a stainless steel,” Appl. Surf. Sci., vol. 264, pp. 229–236, Jan. 2013</a:t>
            </a:r>
            <a:r>
              <a:rPr lang="en-US" sz="1000" dirty="0" smtClean="0">
                <a:latin typeface="Arial" charset="0"/>
              </a:rPr>
              <a:t>.</a:t>
            </a:r>
            <a:endParaRPr lang="ru-RU" sz="10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Испытания образцов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04800" y="1695450"/>
            <a:ext cx="8447964" cy="4552950"/>
          </a:xfrm>
        </p:spPr>
        <p:txBody>
          <a:bodyPr/>
          <a:lstStyle/>
          <a:p>
            <a:pPr marL="0" indent="0" eaLnBrk="1" hangingPunct="1">
              <a:spcBef>
                <a:spcPts val="0"/>
              </a:spcBef>
              <a:buFont typeface="Arial" charset="0"/>
              <a:buNone/>
            </a:pPr>
            <a:r>
              <a:rPr kumimoji="0" lang="ru-RU" sz="15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Материал</a:t>
            </a:r>
            <a:r>
              <a:rPr kumimoji="0" lang="ru-RU" sz="1500" u="sng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kumimoji="0"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AISI </a:t>
            </a:r>
            <a:r>
              <a:rPr kumimoji="0"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304</a:t>
            </a:r>
            <a:r>
              <a:rPr kumimoji="0" lang="ru-RU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eaLnBrk="1" hangingPunct="1">
              <a:spcBef>
                <a:spcPts val="0"/>
              </a:spcBef>
              <a:buFont typeface="Arial" charset="0"/>
              <a:buNone/>
            </a:pPr>
            <a:r>
              <a:rPr kumimoji="0" lang="ru-RU" sz="15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Лазерный источник:</a:t>
            </a:r>
            <a:r>
              <a:rPr kumimoji="0"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Yb</a:t>
            </a:r>
            <a:r>
              <a:rPr kumimoji="0" lang="ru-RU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-волоконный лазером(λ=1062</a:t>
            </a:r>
            <a:r>
              <a:rPr kumimoji="0"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kumimoji="0" lang="ru-RU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нм,τ</a:t>
            </a:r>
            <a:r>
              <a:rPr kumimoji="0" lang="ru-RU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=100</a:t>
            </a:r>
            <a:r>
              <a:rPr kumimoji="0"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kumimoji="0" lang="ru-RU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нс,d</a:t>
            </a:r>
            <a:r>
              <a:rPr kumimoji="0" lang="ru-RU" sz="15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kumimoji="0" lang="ru-RU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=40</a:t>
            </a:r>
            <a:r>
              <a:rPr kumimoji="0"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kumimoji="0" lang="ru-RU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мкм,P</a:t>
            </a:r>
            <a:r>
              <a:rPr kumimoji="0" lang="ru-RU" sz="15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cp</a:t>
            </a:r>
            <a:r>
              <a:rPr kumimoji="0" lang="en-US" sz="1500" baseline="-25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kumimoji="0"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  <a:r>
              <a:rPr kumimoji="0" lang="ru-RU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kumimoji="0"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kumimoji="0" lang="ru-RU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Вт). </a:t>
            </a:r>
          </a:p>
          <a:p>
            <a:pPr marL="0" indent="0" eaLnBrk="1" hangingPunct="1">
              <a:spcBef>
                <a:spcPts val="0"/>
              </a:spcBef>
              <a:buNone/>
            </a:pPr>
            <a:endParaRPr kumimoji="0" lang="ru-RU" sz="15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spcBef>
                <a:spcPts val="0"/>
              </a:spcBef>
              <a:buNone/>
            </a:pPr>
            <a:r>
              <a:rPr kumimoji="0" lang="ru-RU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ru-RU" sz="1500" b="1" dirty="0">
                <a:latin typeface="Arial" panose="020B0604020202020204" pitchFamily="34" charset="0"/>
                <a:cs typeface="Arial" panose="020B0604020202020204" pitchFamily="34" charset="0"/>
              </a:rPr>
              <a:t>) Нагрев от 0 до 40   ̊С</a:t>
            </a:r>
            <a:r>
              <a:rPr kumimoji="0" lang="en-US" sz="15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kumimoji="0" lang="ru-RU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kumimoji="0"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endParaRPr kumimoji="0" lang="en-US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spcBef>
                <a:spcPts val="0"/>
              </a:spcBef>
              <a:buFont typeface="Arial" charset="0"/>
              <a:buNone/>
            </a:pPr>
            <a:r>
              <a:rPr kumimoji="0" lang="ru-RU" sz="15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Регулятор </a:t>
            </a:r>
            <a:r>
              <a:rPr kumimoji="0" lang="ru-RU" sz="1500" u="sng" dirty="0">
                <a:latin typeface="Arial" panose="020B0604020202020204" pitchFamily="34" charset="0"/>
                <a:cs typeface="Arial" panose="020B0604020202020204" pitchFamily="34" charset="0"/>
              </a:rPr>
              <a:t>нагрева пластины:</a:t>
            </a:r>
            <a:r>
              <a:rPr kumimoji="0"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500" dirty="0" err="1">
                <a:latin typeface="Arial" panose="020B0604020202020204" pitchFamily="34" charset="0"/>
                <a:cs typeface="Arial" panose="020B0604020202020204" pitchFamily="34" charset="0"/>
              </a:rPr>
              <a:t>термонагревательный</a:t>
            </a:r>
            <a:r>
              <a:rPr kumimoji="0"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 элемент </a:t>
            </a:r>
            <a:r>
              <a:rPr kumimoji="0"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TEC</a:t>
            </a:r>
            <a:r>
              <a:rPr kumimoji="0" lang="ru-RU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spcBef>
                <a:spcPts val="0"/>
              </a:spcBef>
              <a:buFont typeface="Arial" charset="0"/>
              <a:buNone/>
            </a:pPr>
            <a:r>
              <a:rPr kumimoji="0" lang="ru-RU" sz="1500" u="sng" dirty="0">
                <a:latin typeface="Arial" panose="020B0604020202020204" pitchFamily="34" charset="0"/>
                <a:cs typeface="Arial" panose="020B0604020202020204" pitchFamily="34" charset="0"/>
              </a:rPr>
              <a:t>Вывод:</a:t>
            </a:r>
            <a:r>
              <a:rPr kumimoji="0"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цвета</a:t>
            </a:r>
            <a:r>
              <a:rPr kumimoji="0"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, полученные на поверхности </a:t>
            </a:r>
            <a:r>
              <a:rPr kumimoji="0" lang="ru-RU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стали </a:t>
            </a:r>
            <a:r>
              <a:rPr kumimoji="0"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при </a:t>
            </a:r>
            <a:r>
              <a:rPr kumimoji="0" lang="ru-RU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нагревании, не </a:t>
            </a:r>
            <a:r>
              <a:rPr kumimoji="0"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имеют </a:t>
            </a:r>
            <a:r>
              <a:rPr kumimoji="0" lang="ru-RU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изменений.</a:t>
            </a:r>
          </a:p>
          <a:p>
            <a:pPr marL="0" indent="0" eaLnBrk="1" hangingPunct="1">
              <a:spcBef>
                <a:spcPts val="0"/>
              </a:spcBef>
              <a:buNone/>
            </a:pPr>
            <a:endParaRPr kumimoji="0" lang="ru-RU" sz="15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spcBef>
                <a:spcPts val="0"/>
              </a:spcBef>
              <a:buNone/>
            </a:pPr>
            <a:r>
              <a:rPr kumimoji="0" lang="ru-RU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2) Тест на старение </a:t>
            </a:r>
            <a:r>
              <a:rPr kumimoji="0" lang="en-US" sz="15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kumimoji="0" lang="ru-RU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kumimoji="0"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r>
              <a:rPr kumimoji="0" lang="ru-RU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ru-RU" sz="1500" dirty="0">
                <a:latin typeface="Arial"/>
                <a:cs typeface="Arial"/>
              </a:rPr>
              <a:t>приблизительно 4-5 </a:t>
            </a:r>
            <a:r>
              <a:rPr lang="ru-RU" sz="1500" dirty="0" smtClean="0">
                <a:latin typeface="Arial"/>
                <a:cs typeface="Arial"/>
              </a:rPr>
              <a:t>месяцев </a:t>
            </a:r>
            <a:r>
              <a:rPr lang="ru-RU" sz="1500" dirty="0">
                <a:latin typeface="Arial"/>
                <a:cs typeface="Arial"/>
              </a:rPr>
              <a:t>облучения солнечным светом в умеренном климате</a:t>
            </a:r>
          </a:p>
          <a:p>
            <a:pPr marL="0" indent="0" eaLnBrk="1" hangingPunct="1">
              <a:spcBef>
                <a:spcPts val="0"/>
              </a:spcBef>
              <a:buFont typeface="Arial" charset="0"/>
              <a:buNone/>
            </a:pPr>
            <a:r>
              <a:rPr kumimoji="0" lang="ru-RU" sz="15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Оборудование:</a:t>
            </a:r>
            <a:r>
              <a:rPr kumimoji="0" lang="ru-RU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камера </a:t>
            </a:r>
            <a:r>
              <a:rPr kumimoji="0"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ATLAS MTT </a:t>
            </a:r>
            <a:r>
              <a:rPr kumimoji="0" lang="ru-RU" sz="1500" dirty="0" err="1">
                <a:latin typeface="Arial" panose="020B0604020202020204" pitchFamily="34" charset="0"/>
                <a:cs typeface="Arial" panose="020B0604020202020204" pitchFamily="34" charset="0"/>
              </a:rPr>
              <a:t>Type</a:t>
            </a:r>
            <a:r>
              <a:rPr kumimoji="0"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 Ci65 с ксеноновой </a:t>
            </a:r>
            <a:r>
              <a:rPr kumimoji="0" lang="ru-RU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лампой. </a:t>
            </a:r>
            <a:endParaRPr kumimoji="0" lang="ru-RU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spcBef>
                <a:spcPts val="0"/>
              </a:spcBef>
              <a:buFont typeface="Arial" charset="0"/>
              <a:buNone/>
            </a:pPr>
            <a:r>
              <a:rPr kumimoji="0" lang="ru-RU" sz="1500" u="sng" dirty="0">
                <a:latin typeface="Arial" panose="020B0604020202020204" pitchFamily="34" charset="0"/>
                <a:cs typeface="Arial" panose="020B0604020202020204" pitchFamily="34" charset="0"/>
              </a:rPr>
              <a:t>Время облучения:</a:t>
            </a:r>
            <a:r>
              <a:rPr kumimoji="0"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 323 </a:t>
            </a:r>
            <a:r>
              <a:rPr kumimoji="0" lang="ru-RU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часа.</a:t>
            </a:r>
          </a:p>
          <a:p>
            <a:pPr marL="0" indent="0" eaLnBrk="1" hangingPunct="1">
              <a:spcBef>
                <a:spcPts val="0"/>
              </a:spcBef>
              <a:buFont typeface="Arial" charset="0"/>
              <a:buNone/>
            </a:pPr>
            <a:r>
              <a:rPr kumimoji="0" lang="ru-RU" sz="1500" u="sng" dirty="0">
                <a:latin typeface="Arial" panose="020B0604020202020204" pitchFamily="34" charset="0"/>
                <a:cs typeface="Arial" panose="020B0604020202020204" pitchFamily="34" charset="0"/>
              </a:rPr>
              <a:t>Вывод:</a:t>
            </a:r>
            <a:r>
              <a:rPr kumimoji="0"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 цвета, полученные на поверхности </a:t>
            </a:r>
            <a:r>
              <a:rPr kumimoji="0" lang="ru-RU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стали, не </a:t>
            </a:r>
            <a:r>
              <a:rPr kumimoji="0"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имеют изменений</a:t>
            </a:r>
            <a:endParaRPr kumimoji="0" lang="ru-RU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spcBef>
                <a:spcPts val="0"/>
              </a:spcBef>
              <a:buNone/>
            </a:pPr>
            <a:endParaRPr kumimoji="0" lang="ru-RU" sz="15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spcBef>
                <a:spcPts val="0"/>
              </a:spcBef>
              <a:buNone/>
            </a:pPr>
            <a:r>
              <a:rPr kumimoji="0" lang="ru-RU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3) «Солевой» тест  </a:t>
            </a:r>
            <a:r>
              <a:rPr kumimoji="0" lang="ru-RU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1500" dirty="0" smtClean="0">
                <a:latin typeface="Arial"/>
                <a:cs typeface="Arial"/>
              </a:rPr>
              <a:t>пребывание </a:t>
            </a:r>
            <a:r>
              <a:rPr lang="ru-RU" sz="1500" dirty="0">
                <a:latin typeface="Arial"/>
                <a:cs typeface="Arial"/>
              </a:rPr>
              <a:t>образца в агрессивных средах (высокая влажность и температура, агрессивные загрязняющие вещества в атмосфере) в течение 2 лет</a:t>
            </a:r>
            <a:r>
              <a:rPr lang="ru-RU" sz="1500" dirty="0" smtClean="0">
                <a:latin typeface="Arial"/>
                <a:cs typeface="Arial"/>
              </a:rPr>
              <a:t>.</a:t>
            </a:r>
          </a:p>
          <a:p>
            <a:pPr marL="0" indent="0" eaLnBrk="1" hangingPunct="1">
              <a:spcBef>
                <a:spcPts val="0"/>
              </a:spcBef>
              <a:buFont typeface="Arial" charset="0"/>
              <a:buNone/>
            </a:pPr>
            <a:r>
              <a:rPr kumimoji="0" lang="ru-RU" sz="15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Оборудование:</a:t>
            </a:r>
            <a:r>
              <a:rPr kumimoji="0"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соляной </a:t>
            </a:r>
            <a:r>
              <a:rPr kumimoji="0"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раствор (5% концентрация) распылялся на образец в соляной камере в течение 2 часов при температуре 35±5°C. Затем в течение следующих 22 часов образец сушился в открытой камере. Данная процедура была проделана неоднократно. </a:t>
            </a:r>
          </a:p>
          <a:p>
            <a:pPr marL="0" indent="0" eaLnBrk="1" hangingPunct="1">
              <a:spcBef>
                <a:spcPts val="0"/>
              </a:spcBef>
              <a:buFont typeface="Arial" charset="0"/>
              <a:buNone/>
            </a:pPr>
            <a:r>
              <a:rPr kumimoji="0" lang="ru-RU" sz="15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Вывод</a:t>
            </a:r>
            <a:r>
              <a:rPr kumimoji="0" lang="ru-RU" sz="1500" u="sng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kumimoji="0"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 цвета, полученные на поверхности стали, </a:t>
            </a:r>
            <a:r>
              <a:rPr kumimoji="0" lang="ru-RU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покрылись ржавчиной</a:t>
            </a:r>
            <a:endParaRPr kumimoji="0" lang="ru-RU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ru-RU" sz="1500" dirty="0" smtClean="0">
                <a:latin typeface="Arial"/>
                <a:cs typeface="Arial"/>
              </a:rPr>
              <a:t> </a:t>
            </a:r>
            <a:endParaRPr lang="en-US" sz="1500" dirty="0" smtClean="0">
              <a:latin typeface="Arial"/>
              <a:cs typeface="Arial"/>
            </a:endParaRPr>
          </a:p>
          <a:p>
            <a:pPr marL="0" indent="0" eaLnBrk="1" hangingPunct="1">
              <a:spcBef>
                <a:spcPts val="0"/>
              </a:spcBef>
              <a:buFont typeface="Arial" charset="0"/>
              <a:buNone/>
            </a:pPr>
            <a:endParaRPr kumimoji="0" lang="ru-RU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spcBef>
                <a:spcPts val="0"/>
              </a:spcBef>
              <a:buFont typeface="Arial" charset="0"/>
              <a:buNone/>
            </a:pPr>
            <a:endParaRPr kumimoji="0" lang="en-US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spcBef>
                <a:spcPts val="0"/>
              </a:spcBef>
              <a:buFont typeface="Arial" charset="0"/>
              <a:buNone/>
            </a:pPr>
            <a:endParaRPr kumimoji="0" lang="ru-RU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spcBef>
                <a:spcPts val="0"/>
              </a:spcBef>
              <a:buFont typeface="Arial" charset="0"/>
              <a:buNone/>
            </a:pPr>
            <a:endParaRPr kumimoji="0" lang="ru-RU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 bwMode="auto">
          <a:xfrm>
            <a:off x="381000" y="6096000"/>
            <a:ext cx="82264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1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ru-RU" sz="1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en-US" sz="1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]  </a:t>
            </a:r>
            <a:r>
              <a:rPr lang="en-US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Antonczak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A.J.,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Kocon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D., Nowak M.,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Kozioł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P.,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Abramski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K.A. Laser-induced color marking—Sensitivity scaling for a stainless steel // Applied Surface 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2013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V. 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264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P.229—236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10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ru-RU" sz="1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en-US" sz="1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r>
              <a:rPr lang="ru-RU" sz="10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Афонькин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М.Г., Ларионова Е.В. Применение современных технологий при декорировании художественных изделий из металла // Журнал «Дизайн. Материалы. 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Технология», 2009, Т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№ 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С.3—8.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576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04800" y="152400"/>
            <a:ext cx="8610600" cy="13843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r"/>
            <a:r>
              <a:rPr lang="ru-RU" sz="2800" dirty="0">
                <a:solidFill>
                  <a:srgbClr val="FFFFFF"/>
                </a:solidFill>
                <a:latin typeface="Arial" charset="0"/>
              </a:rPr>
              <a:t>Последовательность действий при создании цветного изображения на металлах</a:t>
            </a:r>
          </a:p>
          <a:p>
            <a:pPr algn="r"/>
            <a:r>
              <a:rPr lang="ru-RU" sz="2800" dirty="0">
                <a:solidFill>
                  <a:srgbClr val="FFFFFF"/>
                </a:solidFill>
                <a:latin typeface="Arial" charset="0"/>
              </a:rPr>
              <a:t>при облучении импульсным волоконным лазером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79388" y="1828800"/>
            <a:ext cx="2840037" cy="708025"/>
          </a:xfrm>
          <a:prstGeom prst="rect">
            <a:avLst/>
          </a:prstGeom>
          <a:solidFill>
            <a:srgbClr val="FFB8B8"/>
          </a:solidFill>
          <a:ln w="12700">
            <a:solidFill>
              <a:srgbClr val="323232"/>
            </a:solidFill>
            <a:miter lim="800000"/>
            <a:headEnd/>
            <a:tailEnd/>
          </a:ln>
          <a:effectLst>
            <a:outerShdw dist="25400" dir="6599969" sx="100999" sy="100999" rotWithShape="0">
              <a:srgbClr val="808080">
                <a:alpha val="75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/>
            <a:r>
              <a:rPr lang="ru-RU" sz="2000" b="1">
                <a:solidFill>
                  <a:srgbClr val="4D0000"/>
                </a:solidFill>
              </a:rPr>
              <a:t>Сталь (10Х18Н10Т)</a:t>
            </a:r>
          </a:p>
          <a:p>
            <a:pPr algn="ctr"/>
            <a:r>
              <a:rPr lang="ru-RU" sz="2000" b="1">
                <a:solidFill>
                  <a:srgbClr val="4D0000"/>
                </a:solidFill>
              </a:rPr>
              <a:t>Титан (ВТ 1-0) Сталь 10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132138" y="1828800"/>
            <a:ext cx="2838450" cy="708025"/>
          </a:xfrm>
          <a:prstGeom prst="rect">
            <a:avLst/>
          </a:prstGeom>
          <a:solidFill>
            <a:srgbClr val="FFB8B8"/>
          </a:solidFill>
          <a:ln w="12700">
            <a:solidFill>
              <a:srgbClr val="323232"/>
            </a:solidFill>
            <a:miter lim="800000"/>
            <a:headEnd/>
            <a:tailEnd/>
          </a:ln>
          <a:effectLst>
            <a:outerShdw dist="25400" dir="6599969" sx="100999" sy="100999" rotWithShape="0">
              <a:srgbClr val="808080">
                <a:alpha val="75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/>
            <a:r>
              <a:rPr lang="ru-RU" sz="2000" b="1">
                <a:solidFill>
                  <a:srgbClr val="4D0000"/>
                </a:solidFill>
              </a:rPr>
              <a:t>Сталь и титан </a:t>
            </a:r>
          </a:p>
          <a:p>
            <a:pPr algn="ctr"/>
            <a:r>
              <a:rPr lang="ru-RU" sz="2000" b="1">
                <a:solidFill>
                  <a:srgbClr val="4D0000"/>
                </a:solidFill>
              </a:rPr>
              <a:t>другой марки</a:t>
            </a:r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6084888" y="1828800"/>
            <a:ext cx="2838450" cy="708025"/>
          </a:xfrm>
          <a:prstGeom prst="rect">
            <a:avLst/>
          </a:prstGeom>
          <a:solidFill>
            <a:srgbClr val="FFB8B8"/>
          </a:solidFill>
          <a:ln w="12700">
            <a:solidFill>
              <a:srgbClr val="323232"/>
            </a:solidFill>
            <a:miter lim="800000"/>
            <a:headEnd/>
            <a:tailEnd/>
          </a:ln>
          <a:effectLst>
            <a:outerShdw dist="25400" dir="6599969" sx="100999" sy="100999" rotWithShape="0">
              <a:srgbClr val="808080">
                <a:alpha val="75000"/>
              </a:srgbClr>
            </a:outerShdw>
          </a:effectLst>
        </p:spPr>
        <p:txBody>
          <a:bodyPr anchor="ctr"/>
          <a:lstStyle/>
          <a:p>
            <a:pPr algn="ctr"/>
            <a:r>
              <a:rPr lang="ru-RU" sz="2000" b="1">
                <a:solidFill>
                  <a:srgbClr val="4D0000"/>
                </a:solidFill>
              </a:rPr>
              <a:t>Другие металлы</a:t>
            </a:r>
          </a:p>
        </p:txBody>
      </p:sp>
      <p:sp>
        <p:nvSpPr>
          <p:cNvPr id="12" name="TextBox 11"/>
          <p:cNvSpPr>
            <a:spLocks noChangeArrowheads="1"/>
          </p:cNvSpPr>
          <p:nvPr/>
        </p:nvSpPr>
        <p:spPr bwMode="auto">
          <a:xfrm>
            <a:off x="179388" y="2911475"/>
            <a:ext cx="1871662" cy="427038"/>
          </a:xfrm>
          <a:prstGeom prst="roundRect">
            <a:avLst>
              <a:gd name="adj" fmla="val 11014"/>
            </a:avLst>
          </a:prstGeom>
          <a:solidFill>
            <a:srgbClr val="FFB8B8"/>
          </a:solidFill>
          <a:ln w="9525">
            <a:noFill/>
            <a:round/>
            <a:headEnd/>
            <a:tailEnd/>
          </a:ln>
          <a:effectLst>
            <a:outerShdw dist="38100" dir="2700000" algn="tl" rotWithShape="0">
              <a:srgbClr val="808080">
                <a:alpha val="39999"/>
              </a:srgbClr>
            </a:outerShdw>
          </a:effectLst>
        </p:spPr>
        <p:txBody>
          <a:bodyPr>
            <a:spAutoFit/>
          </a:bodyPr>
          <a:lstStyle/>
          <a:p>
            <a:pPr algn="ctr"/>
            <a:r>
              <a:rPr lang="ru-RU" sz="2000" i="1"/>
              <a:t>Минимаркер 2</a:t>
            </a:r>
          </a:p>
        </p:txBody>
      </p:sp>
      <p:sp>
        <p:nvSpPr>
          <p:cNvPr id="13" name="TextBox 12"/>
          <p:cNvSpPr>
            <a:spLocks noChangeArrowheads="1"/>
          </p:cNvSpPr>
          <p:nvPr/>
        </p:nvSpPr>
        <p:spPr bwMode="auto">
          <a:xfrm>
            <a:off x="2784475" y="5597525"/>
            <a:ext cx="3186113" cy="1149350"/>
          </a:xfrm>
          <a:prstGeom prst="roundRect">
            <a:avLst>
              <a:gd name="adj" fmla="val 11014"/>
            </a:avLst>
          </a:prstGeom>
          <a:solidFill>
            <a:srgbClr val="FFB8B8"/>
          </a:solidFill>
          <a:ln w="9525">
            <a:noFill/>
            <a:round/>
            <a:headEnd/>
            <a:tailEnd/>
          </a:ln>
          <a:effectLst>
            <a:outerShdw dist="38100" dir="2700000" algn="tl" rotWithShape="0">
              <a:srgbClr val="808080">
                <a:alpha val="39999"/>
              </a:srgbClr>
            </a:outerShdw>
          </a:effectLst>
        </p:spPr>
        <p:txBody>
          <a:bodyPr>
            <a:spAutoFit/>
          </a:bodyPr>
          <a:lstStyle/>
          <a:p>
            <a:pPr marL="342900" indent="-342900">
              <a:buFont typeface="Wingdings" charset="0"/>
              <a:buChar char="Ø"/>
            </a:pPr>
            <a:r>
              <a:rPr lang="ru-RU" sz="1600"/>
              <a:t>Загрузка изображения</a:t>
            </a:r>
          </a:p>
          <a:p>
            <a:pPr marL="342900" indent="-342900">
              <a:buFont typeface="Wingdings" charset="0"/>
              <a:buChar char="Ø"/>
            </a:pPr>
            <a:r>
              <a:rPr lang="ru-RU" sz="1600"/>
              <a:t>Обработка в ПО</a:t>
            </a:r>
          </a:p>
          <a:p>
            <a:pPr marL="342900" indent="-342900">
              <a:buFont typeface="Wingdings" charset="0"/>
              <a:buChar char="Ø"/>
            </a:pPr>
            <a:r>
              <a:rPr lang="ru-RU" sz="1600"/>
              <a:t>Передача на установку</a:t>
            </a:r>
          </a:p>
          <a:p>
            <a:pPr marL="342900" indent="-342900">
              <a:buFont typeface="Wingdings" charset="0"/>
              <a:buChar char="Ø"/>
            </a:pPr>
            <a:r>
              <a:rPr lang="ru-RU" sz="1600"/>
              <a:t>Готовое изделие</a:t>
            </a:r>
          </a:p>
        </p:txBody>
      </p:sp>
      <p:sp>
        <p:nvSpPr>
          <p:cNvPr id="14" name="TextBox 13"/>
          <p:cNvSpPr>
            <a:spLocks noChangeArrowheads="1"/>
          </p:cNvSpPr>
          <p:nvPr/>
        </p:nvSpPr>
        <p:spPr bwMode="auto">
          <a:xfrm>
            <a:off x="3298825" y="2746375"/>
            <a:ext cx="2505075" cy="757238"/>
          </a:xfrm>
          <a:prstGeom prst="roundRect">
            <a:avLst>
              <a:gd name="adj" fmla="val 11014"/>
            </a:avLst>
          </a:prstGeom>
          <a:solidFill>
            <a:srgbClr val="FFB8B8"/>
          </a:solidFill>
          <a:ln w="9525">
            <a:noFill/>
            <a:round/>
            <a:headEnd/>
            <a:tailEnd/>
          </a:ln>
          <a:effectLst>
            <a:outerShdw dist="38100" dir="2700000" algn="tl" rotWithShape="0">
              <a:srgbClr val="808080">
                <a:alpha val="39999"/>
              </a:srgbClr>
            </a:outerShdw>
          </a:effectLst>
        </p:spPr>
        <p:txBody>
          <a:bodyPr>
            <a:spAutoFit/>
          </a:bodyPr>
          <a:lstStyle/>
          <a:p>
            <a:pPr algn="ctr"/>
            <a:r>
              <a:rPr lang="ru-RU" sz="2000"/>
              <a:t>Термодинамический расчет</a:t>
            </a:r>
          </a:p>
        </p:txBody>
      </p:sp>
      <p:sp>
        <p:nvSpPr>
          <p:cNvPr id="15" name="TextBox 14"/>
          <p:cNvSpPr>
            <a:spLocks noChangeArrowheads="1"/>
          </p:cNvSpPr>
          <p:nvPr/>
        </p:nvSpPr>
        <p:spPr bwMode="auto">
          <a:xfrm>
            <a:off x="1146175" y="3773488"/>
            <a:ext cx="1873250" cy="427037"/>
          </a:xfrm>
          <a:prstGeom prst="roundRect">
            <a:avLst>
              <a:gd name="adj" fmla="val 11014"/>
            </a:avLst>
          </a:prstGeom>
          <a:solidFill>
            <a:srgbClr val="FFB8B8"/>
          </a:solidFill>
          <a:ln w="9525">
            <a:noFill/>
            <a:round/>
            <a:headEnd/>
            <a:tailEnd/>
          </a:ln>
          <a:effectLst>
            <a:outerShdw dist="38100" dir="2700000" algn="tl" rotWithShape="0">
              <a:srgbClr val="808080">
                <a:alpha val="39999"/>
              </a:srgbClr>
            </a:outerShdw>
          </a:effectLst>
        </p:spPr>
        <p:txBody>
          <a:bodyPr>
            <a:spAutoFit/>
          </a:bodyPr>
          <a:lstStyle/>
          <a:p>
            <a:pPr algn="ctr"/>
            <a:r>
              <a:rPr lang="ru-RU" sz="2000" i="1"/>
              <a:t>Др. установка</a:t>
            </a:r>
          </a:p>
        </p:txBody>
      </p:sp>
      <p:sp>
        <p:nvSpPr>
          <p:cNvPr id="16" name="TextBox 15"/>
          <p:cNvSpPr>
            <a:spLocks noChangeArrowheads="1"/>
          </p:cNvSpPr>
          <p:nvPr/>
        </p:nvSpPr>
        <p:spPr bwMode="auto">
          <a:xfrm>
            <a:off x="1449388" y="4570413"/>
            <a:ext cx="2376487" cy="623887"/>
          </a:xfrm>
          <a:prstGeom prst="roundRect">
            <a:avLst>
              <a:gd name="adj" fmla="val 11014"/>
            </a:avLst>
          </a:prstGeom>
          <a:solidFill>
            <a:srgbClr val="FFB8B8"/>
          </a:solidFill>
          <a:ln w="9525">
            <a:noFill/>
            <a:round/>
            <a:headEnd/>
            <a:tailEnd/>
          </a:ln>
          <a:effectLst>
            <a:outerShdw dist="38100" dir="2700000" algn="tl" rotWithShape="0">
              <a:srgbClr val="808080">
                <a:alpha val="39999"/>
              </a:srgbClr>
            </a:outerShdw>
          </a:effectLst>
        </p:spPr>
        <p:txBody>
          <a:bodyPr>
            <a:spAutoFit/>
          </a:bodyPr>
          <a:lstStyle/>
          <a:p>
            <a:pPr algn="ctr"/>
            <a:r>
              <a:rPr lang="ru-RU" sz="1600"/>
              <a:t>Автоматический расчет режимов обработки</a:t>
            </a:r>
          </a:p>
        </p:txBody>
      </p:sp>
      <p:sp>
        <p:nvSpPr>
          <p:cNvPr id="17" name="TextBox 16"/>
          <p:cNvSpPr>
            <a:spLocks noChangeArrowheads="1"/>
          </p:cNvSpPr>
          <p:nvPr/>
        </p:nvSpPr>
        <p:spPr bwMode="auto">
          <a:xfrm>
            <a:off x="4140200" y="4702175"/>
            <a:ext cx="1490663" cy="361950"/>
          </a:xfrm>
          <a:prstGeom prst="roundRect">
            <a:avLst>
              <a:gd name="adj" fmla="val 11014"/>
            </a:avLst>
          </a:prstGeom>
          <a:solidFill>
            <a:srgbClr val="FFB8B8"/>
          </a:solidFill>
          <a:ln w="9525">
            <a:noFill/>
            <a:round/>
            <a:headEnd/>
            <a:tailEnd/>
          </a:ln>
          <a:effectLst>
            <a:outerShdw dist="38100" dir="2700000" algn="tl" rotWithShape="0">
              <a:srgbClr val="808080">
                <a:alpha val="39999"/>
              </a:srgbClr>
            </a:outerShdw>
          </a:effectLst>
        </p:spPr>
        <p:txBody>
          <a:bodyPr>
            <a:spAutoFit/>
          </a:bodyPr>
          <a:lstStyle/>
          <a:p>
            <a:pPr algn="ctr"/>
            <a:r>
              <a:rPr lang="ru-RU" sz="1600"/>
              <a:t>Состав</a:t>
            </a:r>
          </a:p>
        </p:txBody>
      </p:sp>
      <p:sp>
        <p:nvSpPr>
          <p:cNvPr id="18" name="TextBox 17"/>
          <p:cNvSpPr>
            <a:spLocks noChangeArrowheads="1"/>
          </p:cNvSpPr>
          <p:nvPr/>
        </p:nvSpPr>
        <p:spPr bwMode="auto">
          <a:xfrm>
            <a:off x="6359525" y="2738438"/>
            <a:ext cx="2374900" cy="985837"/>
          </a:xfrm>
          <a:prstGeom prst="roundRect">
            <a:avLst>
              <a:gd name="adj" fmla="val 11014"/>
            </a:avLst>
          </a:prstGeom>
          <a:solidFill>
            <a:srgbClr val="FFB8B8"/>
          </a:solidFill>
          <a:ln w="9525">
            <a:noFill/>
            <a:round/>
            <a:headEnd/>
            <a:tailEnd/>
          </a:ln>
          <a:effectLst>
            <a:outerShdw dist="38100" dir="2700000" algn="tl" rotWithShape="0">
              <a:srgbClr val="808080">
                <a:alpha val="39999"/>
              </a:srgbClr>
            </a:outerShdw>
          </a:effectLst>
        </p:spPr>
        <p:txBody>
          <a:bodyPr>
            <a:spAutoFit/>
          </a:bodyPr>
          <a:lstStyle/>
          <a:p>
            <a:pPr algn="ctr"/>
            <a:r>
              <a:rPr lang="ru-RU"/>
              <a:t>Расчет режимов обработки для нагрева до Т</a:t>
            </a:r>
            <a:r>
              <a:rPr lang="ru-RU" baseline="-25000"/>
              <a:t>ок</a:t>
            </a:r>
            <a:r>
              <a:rPr lang="ru-RU"/>
              <a:t> - Т</a:t>
            </a:r>
            <a:r>
              <a:rPr lang="ru-RU" baseline="-25000"/>
              <a:t>исп</a:t>
            </a:r>
          </a:p>
        </p:txBody>
      </p:sp>
      <p:sp>
        <p:nvSpPr>
          <p:cNvPr id="19" name="TextBox 18"/>
          <p:cNvSpPr>
            <a:spLocks noChangeArrowheads="1"/>
          </p:cNvSpPr>
          <p:nvPr/>
        </p:nvSpPr>
        <p:spPr bwMode="auto">
          <a:xfrm>
            <a:off x="6359525" y="4127500"/>
            <a:ext cx="2374900" cy="1873250"/>
          </a:xfrm>
          <a:prstGeom prst="roundRect">
            <a:avLst>
              <a:gd name="adj" fmla="val 11014"/>
            </a:avLst>
          </a:prstGeom>
          <a:solidFill>
            <a:srgbClr val="FFB8B8"/>
          </a:solidFill>
          <a:ln w="9525">
            <a:noFill/>
            <a:round/>
            <a:headEnd/>
            <a:tailEnd/>
          </a:ln>
          <a:effectLst>
            <a:outerShdw dist="38100" dir="2700000" algn="tl" rotWithShape="0">
              <a:srgbClr val="808080">
                <a:alpha val="39999"/>
              </a:srgbClr>
            </a:outerShdw>
          </a:effectLst>
        </p:spPr>
        <p:txBody>
          <a:bodyPr>
            <a:spAutoFit/>
          </a:bodyPr>
          <a:lstStyle/>
          <a:p>
            <a:pPr algn="ctr"/>
            <a:r>
              <a:rPr lang="ru-RU"/>
              <a:t>Получение спектра цветов и расчет диапазонов технологических коэффициентов для цветов</a:t>
            </a:r>
            <a:endParaRPr lang="ru-RU" baseline="-25000"/>
          </a:p>
        </p:txBody>
      </p:sp>
      <p:cxnSp>
        <p:nvCxnSpPr>
          <p:cNvPr id="21" name="Прямая со стрелкой 20"/>
          <p:cNvCxnSpPr/>
          <p:nvPr/>
        </p:nvCxnSpPr>
        <p:spPr>
          <a:xfrm>
            <a:off x="827088" y="2536825"/>
            <a:ext cx="0" cy="3746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2339975" y="2536825"/>
            <a:ext cx="0" cy="123666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2352675" y="4227513"/>
            <a:ext cx="0" cy="3429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>
            <a:off x="2339975" y="5243513"/>
            <a:ext cx="0" cy="9286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Соединительная линия уступом 37"/>
          <p:cNvCxnSpPr>
            <a:stCxn id="17" idx="1"/>
            <a:endCxn id="15" idx="3"/>
          </p:cNvCxnSpPr>
          <p:nvPr/>
        </p:nvCxnSpPr>
        <p:spPr>
          <a:xfrm rot="10800000">
            <a:off x="3019425" y="3987800"/>
            <a:ext cx="1120775" cy="895350"/>
          </a:xfrm>
          <a:prstGeom prst="bentConnector3">
            <a:avLst>
              <a:gd name="adj1" fmla="val 12612"/>
            </a:avLst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Соединительная линия уступом 43"/>
          <p:cNvCxnSpPr/>
          <p:nvPr/>
        </p:nvCxnSpPr>
        <p:spPr>
          <a:xfrm rot="10800000">
            <a:off x="2051050" y="3124200"/>
            <a:ext cx="1528763" cy="863600"/>
          </a:xfrm>
          <a:prstGeom prst="bentConnector3">
            <a:avLst>
              <a:gd name="adj1" fmla="val 23814"/>
            </a:avLst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>
            <a:endCxn id="14" idx="0"/>
          </p:cNvCxnSpPr>
          <p:nvPr/>
        </p:nvCxnSpPr>
        <p:spPr>
          <a:xfrm>
            <a:off x="4551363" y="2540000"/>
            <a:ext cx="0" cy="2063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8" name="Прямая со стрелкой 47"/>
          <p:cNvCxnSpPr>
            <a:endCxn id="18" idx="0"/>
          </p:cNvCxnSpPr>
          <p:nvPr/>
        </p:nvCxnSpPr>
        <p:spPr>
          <a:xfrm flipH="1">
            <a:off x="7546975" y="2528888"/>
            <a:ext cx="6350" cy="2095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0" name="Прямая со стрелкой 49"/>
          <p:cNvCxnSpPr>
            <a:stCxn id="18" idx="2"/>
            <a:endCxn id="19" idx="0"/>
          </p:cNvCxnSpPr>
          <p:nvPr/>
        </p:nvCxnSpPr>
        <p:spPr>
          <a:xfrm>
            <a:off x="7546975" y="3724275"/>
            <a:ext cx="0" cy="4032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5" name="Соединительная линия уступом 54"/>
          <p:cNvCxnSpPr>
            <a:stCxn id="19" idx="2"/>
          </p:cNvCxnSpPr>
          <p:nvPr/>
        </p:nvCxnSpPr>
        <p:spPr>
          <a:xfrm rot="5400000" flipH="1">
            <a:off x="4237037" y="2690813"/>
            <a:ext cx="2276475" cy="4343400"/>
          </a:xfrm>
          <a:prstGeom prst="bentConnector4">
            <a:avLst>
              <a:gd name="adj1" fmla="val -10045"/>
              <a:gd name="adj2" fmla="val 31001"/>
            </a:avLst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0" name="Соединительная линия уступом 59"/>
          <p:cNvCxnSpPr>
            <a:stCxn id="17" idx="3"/>
            <a:endCxn id="18" idx="1"/>
          </p:cNvCxnSpPr>
          <p:nvPr/>
        </p:nvCxnSpPr>
        <p:spPr>
          <a:xfrm flipV="1">
            <a:off x="5630863" y="3232150"/>
            <a:ext cx="728662" cy="165100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0" name="Соединительная линия уступом 69"/>
          <p:cNvCxnSpPr>
            <a:endCxn id="13" idx="1"/>
          </p:cNvCxnSpPr>
          <p:nvPr/>
        </p:nvCxnSpPr>
        <p:spPr>
          <a:xfrm rot="16200000" flipH="1">
            <a:off x="386556" y="3774282"/>
            <a:ext cx="2841625" cy="1954212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8" name="Соединительная линия уступом 77"/>
          <p:cNvCxnSpPr>
            <a:stCxn id="14" idx="2"/>
            <a:endCxn id="17" idx="0"/>
          </p:cNvCxnSpPr>
          <p:nvPr/>
        </p:nvCxnSpPr>
        <p:spPr>
          <a:xfrm rot="16200000" flipH="1">
            <a:off x="4118770" y="3936206"/>
            <a:ext cx="1198562" cy="333375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7474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 bwMode="auto">
          <a:xfrm>
            <a:off x="284163" y="152400"/>
            <a:ext cx="8574087" cy="1446213"/>
          </a:xfrm>
        </p:spPr>
        <p:txBody>
          <a:bodyPr>
            <a:noAutofit/>
          </a:bodyPr>
          <a:lstStyle/>
          <a:p>
            <a:pPr marL="342900" indent="-342900" eaLnBrk="1" hangingPunct="1"/>
            <a:r>
              <a:rPr kumimoji="0" lang="ru-RU" sz="2800" dirty="0">
                <a:latin typeface="Arial"/>
                <a:cs typeface="Arial"/>
              </a:rPr>
              <a:t>Сравнение технологии цветной лазерной маркировки с существующими методами окрашивания (маркетинговый анализ</a:t>
            </a:r>
            <a:r>
              <a:rPr kumimoji="0" lang="ru-RU" sz="2800" dirty="0" smtClean="0">
                <a:latin typeface="Arial"/>
                <a:cs typeface="Arial"/>
              </a:rPr>
              <a:t>)</a:t>
            </a:r>
            <a:endParaRPr kumimoji="0" lang="ru-RU" sz="2800" dirty="0">
              <a:latin typeface="Arial"/>
              <a:cs typeface="Arial"/>
            </a:endParaRPr>
          </a:p>
        </p:txBody>
      </p:sp>
      <p:sp>
        <p:nvSpPr>
          <p:cNvPr id="58371" name="Content Placeholder 2"/>
          <p:cNvSpPr>
            <a:spLocks noGrp="1"/>
          </p:cNvSpPr>
          <p:nvPr>
            <p:ph idx="1"/>
          </p:nvPr>
        </p:nvSpPr>
        <p:spPr>
          <a:xfrm>
            <a:off x="381000" y="1676400"/>
            <a:ext cx="6705600" cy="609600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kumimoji="0" lang="ru-RU" sz="2000" dirty="0">
                <a:latin typeface="Arial"/>
                <a:cs typeface="Arial"/>
              </a:rPr>
              <a:t>Сводная таблица индексов конкурентоспособности</a:t>
            </a:r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3937F259-D050-874B-AEFF-AFB0621B172F}" type="slidenum">
              <a:rPr lang="en-US" sz="1200">
                <a:solidFill>
                  <a:srgbClr val="898989"/>
                </a:solidFill>
              </a:rPr>
              <a:pPr/>
              <a:t>32</a:t>
            </a:fld>
            <a:endParaRPr lang="en-US" sz="1200">
              <a:solidFill>
                <a:srgbClr val="898989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9587240"/>
              </p:ext>
            </p:extLst>
          </p:nvPr>
        </p:nvGraphicFramePr>
        <p:xfrm>
          <a:off x="304800" y="2133600"/>
          <a:ext cx="5486400" cy="3565843"/>
        </p:xfrm>
        <a:graphic>
          <a:graphicData uri="http://schemas.openxmlformats.org/drawingml/2006/table">
            <a:tbl>
              <a:tblPr/>
              <a:tblGrid>
                <a:gridCol w="2057400"/>
                <a:gridCol w="838200"/>
                <a:gridCol w="762000"/>
                <a:gridCol w="990600"/>
                <a:gridCol w="838200"/>
              </a:tblGrid>
              <a:tr h="639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Технология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MS Mincho" charset="0"/>
                        <a:cs typeface="Arial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I</a:t>
                      </a:r>
                      <a:r>
                        <a:rPr kumimoji="0" lang="ru-RU" sz="16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ж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MS Mincho" charset="0"/>
                        <a:cs typeface="Arial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I</a:t>
                      </a:r>
                      <a:r>
                        <a:rPr kumimoji="0" lang="ru-RU" sz="16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м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MS Mincho" charset="0"/>
                        <a:cs typeface="Arial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I</a:t>
                      </a:r>
                      <a:r>
                        <a:rPr kumimoji="0" lang="ru-RU" sz="16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кс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MS Mincho" charset="0"/>
                        <a:cs typeface="Arial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Место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MS Mincho" charset="0"/>
                        <a:cs typeface="Arial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Термопечать 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MS Mincho" charset="0"/>
                        <a:cs typeface="Arial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0.180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MS Mincho" charset="0"/>
                        <a:cs typeface="Arial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0.450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MS Mincho" charset="0"/>
                        <a:cs typeface="Arial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0.317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MS Mincho" charset="0"/>
                        <a:cs typeface="Arial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MS Mincho" charset="0"/>
                        <a:cs typeface="Arial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Порошковая окраска 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MS Mincho" charset="0"/>
                        <a:cs typeface="Arial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-0.030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MS Mincho" charset="0"/>
                        <a:cs typeface="Arial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-0.020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MS Mincho" charset="0"/>
                        <a:cs typeface="Arial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-0.027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MS Mincho" charset="0"/>
                        <a:cs typeface="Arial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4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MS Mincho" charset="0"/>
                        <a:cs typeface="Arial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60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Анодное, тепловое, электрохимическое окисление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MS Mincho" charset="0"/>
                        <a:cs typeface="Arial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-0.020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MS Mincho" charset="0"/>
                        <a:cs typeface="Arial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0.010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MS Mincho" charset="0"/>
                        <a:cs typeface="Arial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-0.007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MS Mincho" charset="0"/>
                        <a:cs typeface="Arial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MS Mincho" charset="0"/>
                        <a:cs typeface="Arial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9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Цветная лазерная маркировка 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MS Mincho" charset="0"/>
                        <a:cs typeface="Arial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0.200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MS Mincho" charset="0"/>
                        <a:cs typeface="Arial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-0.003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MS Mincho" charset="0"/>
                        <a:cs typeface="Arial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0.098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MS Mincho" charset="0"/>
                        <a:cs typeface="Arial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2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MS Mincho" charset="0"/>
                        <a:cs typeface="Arial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8411" name="Content Placeholder 2"/>
          <p:cNvSpPr txBox="1">
            <a:spLocks/>
          </p:cNvSpPr>
          <p:nvPr/>
        </p:nvSpPr>
        <p:spPr bwMode="auto">
          <a:xfrm>
            <a:off x="5943600" y="2103438"/>
            <a:ext cx="2971800" cy="361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None/>
            </a:pPr>
            <a:r>
              <a:rPr lang="ru-RU" sz="1600" u="sng" dirty="0">
                <a:latin typeface="Arial"/>
                <a:cs typeface="Arial"/>
              </a:rPr>
              <a:t>Жесткие технологические параметры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r>
              <a:rPr lang="ru-RU" sz="1600" dirty="0">
                <a:latin typeface="Arial"/>
                <a:cs typeface="Arial"/>
              </a:rPr>
              <a:t>- минимальный размер получаемого элемента;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r>
              <a:rPr lang="ru-RU" sz="1600" dirty="0">
                <a:latin typeface="Arial"/>
                <a:cs typeface="Arial"/>
              </a:rPr>
              <a:t>- количество производственных этапов;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r>
              <a:rPr lang="ru-RU" sz="1600" dirty="0">
                <a:latin typeface="Arial"/>
                <a:cs typeface="Arial"/>
              </a:rPr>
              <a:t>- цветность (количество возможных цветов и оттенков);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r>
              <a:rPr lang="ru-RU" sz="1600" dirty="0">
                <a:latin typeface="Arial"/>
                <a:cs typeface="Arial"/>
              </a:rPr>
              <a:t>- возможность бесконтактного воздействия на материал;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r>
              <a:rPr lang="ru-RU" sz="1600" dirty="0">
                <a:latin typeface="Arial"/>
                <a:cs typeface="Arial"/>
              </a:rPr>
              <a:t>- стойкость знаков.</a:t>
            </a:r>
          </a:p>
        </p:txBody>
      </p:sp>
      <p:sp>
        <p:nvSpPr>
          <p:cNvPr id="58413" name="Content Placeholder 2"/>
          <p:cNvSpPr txBox="1">
            <a:spLocks/>
          </p:cNvSpPr>
          <p:nvPr/>
        </p:nvSpPr>
        <p:spPr bwMode="auto">
          <a:xfrm>
            <a:off x="304800" y="57150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None/>
            </a:pPr>
            <a:r>
              <a:rPr lang="ru-RU" sz="1600" u="sng" dirty="0">
                <a:latin typeface="Arial"/>
                <a:cs typeface="Arial"/>
              </a:rPr>
              <a:t>Мягкие технологические параметры</a:t>
            </a:r>
          </a:p>
          <a:p>
            <a:pPr>
              <a:spcBef>
                <a:spcPct val="20000"/>
              </a:spcBef>
            </a:pPr>
            <a:r>
              <a:rPr lang="ru-RU" sz="1600" dirty="0" smtClean="0">
                <a:latin typeface="Arial"/>
                <a:cs typeface="Arial"/>
              </a:rPr>
              <a:t>производительность </a:t>
            </a:r>
            <a:r>
              <a:rPr lang="ru-RU" sz="1600" dirty="0">
                <a:latin typeface="Arial"/>
                <a:cs typeface="Arial"/>
              </a:rPr>
              <a:t>технологического процесса</a:t>
            </a:r>
            <a:r>
              <a:rPr lang="ru-RU" sz="1600" dirty="0" smtClean="0">
                <a:latin typeface="Arial"/>
                <a:cs typeface="Arial"/>
              </a:rPr>
              <a:t>; рыночная </a:t>
            </a:r>
            <a:r>
              <a:rPr lang="ru-RU" sz="1600" dirty="0">
                <a:latin typeface="Arial"/>
                <a:cs typeface="Arial"/>
              </a:rPr>
              <a:t>стоимость технологической установки</a:t>
            </a:r>
            <a:r>
              <a:rPr lang="ru-RU" sz="1600" dirty="0" smtClean="0">
                <a:latin typeface="Arial"/>
                <a:cs typeface="Arial"/>
              </a:rPr>
              <a:t>; </a:t>
            </a:r>
            <a:r>
              <a:rPr lang="ru-RU" sz="1600" dirty="0" err="1" smtClean="0">
                <a:latin typeface="Arial"/>
                <a:cs typeface="Arial"/>
              </a:rPr>
              <a:t>экологичность</a:t>
            </a:r>
            <a:r>
              <a:rPr lang="ru-RU" sz="1600" dirty="0" smtClean="0">
                <a:latin typeface="Arial"/>
                <a:cs typeface="Arial"/>
              </a:rPr>
              <a:t> </a:t>
            </a:r>
            <a:r>
              <a:rPr lang="ru-RU" sz="1600" dirty="0">
                <a:latin typeface="Arial"/>
                <a:cs typeface="Arial"/>
              </a:rPr>
              <a:t>технологического процесса с учётом количества химических  отходов в процессе производства и их вреда для окружающей среды.</a:t>
            </a:r>
          </a:p>
        </p:txBody>
      </p:sp>
    </p:spTree>
    <p:extLst>
      <p:ext uri="{BB962C8B-B14F-4D97-AF65-F5344CB8AC3E}">
        <p14:creationId xmlns:p14="http://schemas.microsoft.com/office/powerpoint/2010/main" val="2113258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 bwMode="auto">
          <a:xfrm>
            <a:off x="304800" y="457200"/>
            <a:ext cx="8534400" cy="1096962"/>
          </a:xfrm>
        </p:spPr>
        <p:txBody>
          <a:bodyPr>
            <a:normAutofit/>
          </a:bodyPr>
          <a:lstStyle/>
          <a:p>
            <a:pPr eaLnBrk="1" hangingPunct="1"/>
            <a:r>
              <a:rPr kumimoji="0" lang="ru-RU" sz="2800" dirty="0">
                <a:latin typeface="Arial"/>
                <a:cs typeface="Arial"/>
              </a:rPr>
              <a:t>Технологии нанесения цветного изображения на поверхность металлов</a:t>
            </a:r>
          </a:p>
        </p:txBody>
      </p:sp>
      <p:sp>
        <p:nvSpPr>
          <p:cNvPr id="59395" name="Content Placeholder 2"/>
          <p:cNvSpPr>
            <a:spLocks noGrp="1"/>
          </p:cNvSpPr>
          <p:nvPr>
            <p:ph idx="1"/>
          </p:nvPr>
        </p:nvSpPr>
        <p:spPr>
          <a:xfrm>
            <a:off x="152400" y="1676400"/>
            <a:ext cx="4038600" cy="4525963"/>
          </a:xfrm>
        </p:spPr>
        <p:txBody>
          <a:bodyPr/>
          <a:lstStyle/>
          <a:p>
            <a:pPr marL="0" indent="0" algn="ctr" eaLnBrk="1" hangingPunct="1">
              <a:spcBef>
                <a:spcPts val="0"/>
              </a:spcBef>
              <a:buFont typeface="Arial" charset="0"/>
              <a:buNone/>
            </a:pPr>
            <a:r>
              <a:rPr kumimoji="0" lang="ru-RU" sz="1800" dirty="0">
                <a:latin typeface="Arial"/>
                <a:cs typeface="Arial"/>
              </a:rPr>
              <a:t>Термопечать</a:t>
            </a:r>
          </a:p>
          <a:p>
            <a:pPr marL="0" indent="0" eaLnBrk="1" hangingPunct="1">
              <a:spcBef>
                <a:spcPts val="0"/>
              </a:spcBef>
              <a:buFont typeface="Arial" charset="0"/>
              <a:buNone/>
            </a:pPr>
            <a:r>
              <a:rPr kumimoji="0" lang="ru-RU" sz="1800" u="sng" dirty="0">
                <a:latin typeface="Arial"/>
                <a:cs typeface="Arial"/>
              </a:rPr>
              <a:t>Преимущества технологии:</a:t>
            </a:r>
          </a:p>
          <a:p>
            <a:pPr marL="342900" indent="-342900" eaLnBrk="1" hangingPunct="1">
              <a:spcBef>
                <a:spcPts val="0"/>
              </a:spcBef>
              <a:buFont typeface="+mj-lt"/>
              <a:buAutoNum type="arabicPeriod"/>
            </a:pPr>
            <a:r>
              <a:rPr kumimoji="0" lang="ru-RU" sz="1800" dirty="0">
                <a:latin typeface="Arial"/>
                <a:cs typeface="Arial"/>
              </a:rPr>
              <a:t>высокая производительность при больших тиражах;</a:t>
            </a:r>
          </a:p>
          <a:p>
            <a:pPr marL="342900" indent="-342900" eaLnBrk="1" hangingPunct="1">
              <a:spcBef>
                <a:spcPts val="0"/>
              </a:spcBef>
              <a:buFont typeface="+mj-lt"/>
              <a:buAutoNum type="arabicPeriod"/>
            </a:pPr>
            <a:r>
              <a:rPr kumimoji="0" lang="ru-RU" sz="1800" dirty="0">
                <a:latin typeface="Arial"/>
                <a:cs typeface="Arial"/>
              </a:rPr>
              <a:t>большая палитра цветов;</a:t>
            </a:r>
          </a:p>
          <a:p>
            <a:pPr marL="342900" indent="-342900" eaLnBrk="1" hangingPunct="1">
              <a:spcBef>
                <a:spcPts val="0"/>
              </a:spcBef>
              <a:buFont typeface="+mj-lt"/>
              <a:buAutoNum type="arabicPeriod"/>
            </a:pPr>
            <a:r>
              <a:rPr kumimoji="0" lang="ru-RU" sz="1800" dirty="0">
                <a:latin typeface="Arial"/>
                <a:cs typeface="Arial"/>
              </a:rPr>
              <a:t>низкая стоимость установки</a:t>
            </a:r>
          </a:p>
          <a:p>
            <a:pPr marL="342900" indent="-342900" eaLnBrk="1" hangingPunct="1">
              <a:spcBef>
                <a:spcPts val="0"/>
              </a:spcBef>
              <a:buFont typeface="+mj-lt"/>
              <a:buAutoNum type="arabicPeriod"/>
            </a:pPr>
            <a:r>
              <a:rPr kumimoji="0" lang="ru-RU" sz="1800" dirty="0" err="1">
                <a:latin typeface="Arial"/>
                <a:cs typeface="Arial"/>
              </a:rPr>
              <a:t>экологичность</a:t>
            </a:r>
            <a:r>
              <a:rPr kumimoji="0" lang="ru-RU" sz="1800" dirty="0">
                <a:latin typeface="Arial"/>
                <a:cs typeface="Arial"/>
              </a:rPr>
              <a:t>.</a:t>
            </a:r>
          </a:p>
          <a:p>
            <a:pPr marL="0" indent="0" eaLnBrk="1" hangingPunct="1">
              <a:spcBef>
                <a:spcPts val="0"/>
              </a:spcBef>
            </a:pPr>
            <a:endParaRPr kumimoji="0" lang="ru-RU" sz="1800" dirty="0">
              <a:latin typeface="Arial"/>
              <a:cs typeface="Arial"/>
            </a:endParaRPr>
          </a:p>
          <a:p>
            <a:pPr marL="0" indent="0" eaLnBrk="1" hangingPunct="1">
              <a:spcBef>
                <a:spcPts val="0"/>
              </a:spcBef>
              <a:buFont typeface="Arial" charset="0"/>
              <a:buNone/>
            </a:pPr>
            <a:r>
              <a:rPr kumimoji="0" lang="ru-RU" sz="1800" u="sng" dirty="0">
                <a:latin typeface="Arial"/>
                <a:cs typeface="Arial"/>
              </a:rPr>
              <a:t>Недостатки технологии:</a:t>
            </a:r>
          </a:p>
          <a:p>
            <a:pPr marL="342900" indent="-342900" eaLnBrk="1" hangingPunct="1">
              <a:spcBef>
                <a:spcPts val="0"/>
              </a:spcBef>
              <a:buFont typeface="+mj-lt"/>
              <a:buAutoNum type="arabicPeriod"/>
            </a:pPr>
            <a:r>
              <a:rPr kumimoji="0" lang="ru-RU" sz="1800" dirty="0">
                <a:latin typeface="Arial"/>
                <a:cs typeface="Arial"/>
              </a:rPr>
              <a:t>низкая долговечность покрытий;</a:t>
            </a:r>
          </a:p>
          <a:p>
            <a:pPr marL="342900" indent="-342900" eaLnBrk="1" hangingPunct="1">
              <a:spcBef>
                <a:spcPts val="0"/>
              </a:spcBef>
              <a:buFont typeface="+mj-lt"/>
              <a:buAutoNum type="arabicPeriod"/>
            </a:pPr>
            <a:r>
              <a:rPr kumimoji="0" lang="ru-RU" sz="1800" dirty="0">
                <a:latin typeface="Arial"/>
                <a:cs typeface="Arial"/>
              </a:rPr>
              <a:t>низкое разрешение изображения; </a:t>
            </a:r>
          </a:p>
          <a:p>
            <a:pPr marL="342900" indent="-342900" eaLnBrk="1" hangingPunct="1">
              <a:spcBef>
                <a:spcPts val="0"/>
              </a:spcBef>
              <a:buFont typeface="+mj-lt"/>
              <a:buAutoNum type="arabicPeriod"/>
            </a:pPr>
            <a:r>
              <a:rPr kumimoji="0" lang="ru-RU" sz="1800" dirty="0">
                <a:latin typeface="Arial"/>
                <a:cs typeface="Arial"/>
              </a:rPr>
              <a:t>обязательное изготовление  трафаретов;</a:t>
            </a:r>
          </a:p>
          <a:p>
            <a:pPr marL="342900" indent="-342900" eaLnBrk="1" hangingPunct="1">
              <a:spcBef>
                <a:spcPts val="0"/>
              </a:spcBef>
              <a:buFont typeface="+mj-lt"/>
              <a:buAutoNum type="arabicPeriod"/>
            </a:pPr>
            <a:r>
              <a:rPr kumimoji="0" lang="ru-RU" sz="1800" dirty="0">
                <a:latin typeface="Arial"/>
                <a:cs typeface="Arial"/>
              </a:rPr>
              <a:t>контактное воздействие на материал.</a:t>
            </a:r>
          </a:p>
          <a:p>
            <a:pPr marL="0" indent="0" eaLnBrk="1" hangingPunct="1">
              <a:spcBef>
                <a:spcPts val="0"/>
              </a:spcBef>
              <a:buFont typeface="Arial" charset="0"/>
              <a:buNone/>
            </a:pPr>
            <a:endParaRPr kumimoji="0" lang="ru-RU" sz="1800" dirty="0">
              <a:latin typeface="Arial"/>
              <a:cs typeface="Arial"/>
            </a:endParaRPr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698F3362-DDD4-4C4B-91C1-18172FA064AC}" type="slidenum">
              <a:rPr lang="en-US" sz="1200">
                <a:solidFill>
                  <a:srgbClr val="898989"/>
                </a:solidFill>
              </a:rPr>
              <a:pPr/>
              <a:t>33</a:t>
            </a:fld>
            <a:endParaRPr lang="en-US" sz="1200">
              <a:solidFill>
                <a:srgbClr val="898989"/>
              </a:solidFill>
            </a:endParaRPr>
          </a:p>
        </p:txBody>
      </p:sp>
      <p:sp>
        <p:nvSpPr>
          <p:cNvPr id="59397" name="Content Placeholder 2"/>
          <p:cNvSpPr txBox="1">
            <a:spLocks/>
          </p:cNvSpPr>
          <p:nvPr/>
        </p:nvSpPr>
        <p:spPr bwMode="auto">
          <a:xfrm>
            <a:off x="4343400" y="1722437"/>
            <a:ext cx="45720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eaLnBrk="1" hangingPunct="1">
              <a:spcBef>
                <a:spcPts val="0"/>
              </a:spcBef>
              <a:buClr>
                <a:srgbClr val="A6A6A6"/>
              </a:buClr>
              <a:buSzPct val="90000"/>
              <a:buFont typeface="Arial" charset="0"/>
              <a:buNone/>
              <a:defRPr kumimoji="0" sz="1800">
                <a:solidFill>
                  <a:srgbClr val="262626"/>
                </a:solidFill>
                <a:latin typeface="Arial"/>
                <a:cs typeface="Arial"/>
              </a:defRPr>
            </a:lvl1pPr>
            <a:lvl2pPr marL="914400" indent="-457200">
              <a:spcBef>
                <a:spcPts val="600"/>
              </a:spcBef>
              <a:buClr>
                <a:srgbClr val="404040"/>
              </a:buClr>
              <a:buSzPct val="90000"/>
              <a:buFont typeface="Wingdings" charset="0"/>
              <a:buChar char=""/>
              <a:defRPr kumimoji="1" sz="2200">
                <a:solidFill>
                  <a:srgbClr val="262626"/>
                </a:solidFill>
                <a:latin typeface="+mn-lt"/>
                <a:cs typeface="Arial" panose="020B0604020202020204" pitchFamily="34" charset="0"/>
              </a:defRPr>
            </a:lvl2pPr>
            <a:lvl3pPr marL="1260475" indent="-346075">
              <a:spcBef>
                <a:spcPts val="600"/>
              </a:spcBef>
              <a:buClr>
                <a:srgbClr val="A6A6A6"/>
              </a:buClr>
              <a:buSzPct val="90000"/>
              <a:buFont typeface="Wingdings" charset="0"/>
              <a:buChar char=""/>
              <a:defRPr kumimoji="1" sz="2000">
                <a:solidFill>
                  <a:srgbClr val="262626"/>
                </a:solidFill>
                <a:latin typeface="+mn-lt"/>
                <a:cs typeface="Arial" panose="020B0604020202020204" pitchFamily="34" charset="0"/>
              </a:defRPr>
            </a:lvl3pPr>
            <a:lvl4pPr marL="1600200" indent="-339725">
              <a:spcBef>
                <a:spcPts val="600"/>
              </a:spcBef>
              <a:buClr>
                <a:srgbClr val="404040"/>
              </a:buClr>
              <a:buSzPct val="90000"/>
              <a:buFont typeface="Wingdings" charset="0"/>
              <a:buChar char=""/>
              <a:defRPr kumimoji="1">
                <a:solidFill>
                  <a:srgbClr val="262626"/>
                </a:solidFill>
                <a:latin typeface="+mn-lt"/>
                <a:cs typeface="Arial" panose="020B0604020202020204" pitchFamily="34" charset="0"/>
              </a:defRPr>
            </a:lvl4pPr>
            <a:lvl5pPr marL="1939925" indent="-331788">
              <a:spcBef>
                <a:spcPts val="600"/>
              </a:spcBef>
              <a:buClr>
                <a:srgbClr val="A6A6A6"/>
              </a:buClr>
              <a:buSzPct val="90000"/>
              <a:buFont typeface="Wingdings" charset="0"/>
              <a:buChar char=""/>
              <a:defRPr kumimoji="1">
                <a:solidFill>
                  <a:srgbClr val="262626"/>
                </a:solidFill>
                <a:latin typeface="+mn-lt"/>
                <a:cs typeface="Arial" panose="020B0604020202020204" pitchFamily="34" charset="0"/>
              </a:defRPr>
            </a:lvl5pPr>
            <a:lvl6pPr marL="2290763" indent="-344488" defTabSz="914400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625725" indent="-344488" defTabSz="914400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70213" indent="-344488" defTabSz="914400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313113" indent="-344488" defTabSz="914400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Порошковая окраска</a:t>
            </a:r>
          </a:p>
          <a:p>
            <a:pPr algn="l"/>
            <a:r>
              <a:rPr lang="ru-RU" u="sng" dirty="0"/>
              <a:t>Преимущества технологии:</a:t>
            </a:r>
          </a:p>
          <a:p>
            <a:pPr marL="342900" indent="-342900" algn="l">
              <a:buFont typeface="+mj-lt"/>
              <a:buAutoNum type="arabicPeriod"/>
            </a:pPr>
            <a:r>
              <a:rPr lang="ru-RU" dirty="0"/>
              <a:t>высокая производительность при больших размерах изделия;</a:t>
            </a:r>
          </a:p>
          <a:p>
            <a:pPr marL="342900" indent="-342900" algn="l">
              <a:buFont typeface="+mj-lt"/>
              <a:buAutoNum type="arabicPeriod"/>
            </a:pPr>
            <a:r>
              <a:rPr lang="ru-RU" dirty="0"/>
              <a:t>большая палитра цветов;</a:t>
            </a:r>
          </a:p>
          <a:p>
            <a:pPr marL="342900" indent="-342900" algn="l">
              <a:buFont typeface="+mj-lt"/>
              <a:buAutoNum type="arabicPeriod"/>
            </a:pPr>
            <a:r>
              <a:rPr lang="ru-RU" dirty="0"/>
              <a:t>бесконтактное воздействие на материал.</a:t>
            </a:r>
          </a:p>
          <a:p>
            <a:pPr algn="l"/>
            <a:r>
              <a:rPr lang="ru-RU" dirty="0"/>
              <a:t> </a:t>
            </a:r>
          </a:p>
          <a:p>
            <a:pPr algn="l"/>
            <a:r>
              <a:rPr lang="ru-RU" u="sng" dirty="0"/>
              <a:t>Недостатки технологии:</a:t>
            </a:r>
          </a:p>
          <a:p>
            <a:pPr marL="342900" indent="-342900" algn="l">
              <a:buFont typeface="+mj-lt"/>
              <a:buAutoNum type="arabicPeriod"/>
            </a:pPr>
            <a:r>
              <a:rPr lang="ru-RU" dirty="0"/>
              <a:t>низкая долговечность покрытия;</a:t>
            </a:r>
          </a:p>
          <a:p>
            <a:pPr marL="342900" indent="-342900" algn="l">
              <a:buFont typeface="+mj-lt"/>
              <a:buAutoNum type="arabicPeriod"/>
            </a:pPr>
            <a:r>
              <a:rPr lang="ru-RU" dirty="0"/>
              <a:t>низкое разрешение изображения;</a:t>
            </a:r>
          </a:p>
          <a:p>
            <a:pPr marL="342900" indent="-342900" algn="l">
              <a:buFont typeface="+mj-lt"/>
              <a:buAutoNum type="arabicPeriod"/>
            </a:pPr>
            <a:r>
              <a:rPr lang="ru-RU" dirty="0"/>
              <a:t>невозможность нанесения более одного цвета за один цикл;</a:t>
            </a:r>
          </a:p>
          <a:p>
            <a:pPr marL="342900" indent="-342900" algn="l">
              <a:buFont typeface="+mj-lt"/>
              <a:buAutoNum type="arabicPeriod"/>
            </a:pPr>
            <a:r>
              <a:rPr lang="ru-RU" dirty="0"/>
              <a:t>отрицательное воздействие на окружающую среду.</a:t>
            </a:r>
          </a:p>
          <a:p>
            <a:pPr algn="l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4795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 bwMode="auto">
          <a:xfrm>
            <a:off x="228600" y="457200"/>
            <a:ext cx="8610600" cy="1096962"/>
          </a:xfrm>
        </p:spPr>
        <p:txBody>
          <a:bodyPr>
            <a:normAutofit/>
          </a:bodyPr>
          <a:lstStyle/>
          <a:p>
            <a:pPr eaLnBrk="1" hangingPunct="1"/>
            <a:r>
              <a:rPr kumimoji="0" lang="ru-RU" sz="2800" dirty="0">
                <a:latin typeface="Arial"/>
                <a:cs typeface="Arial"/>
              </a:rPr>
              <a:t>Технологии нанесения цветного изображения на поверхность металлов</a:t>
            </a: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0445ED48-F40C-CE43-8B3E-45A47462BC3A}" type="slidenum">
              <a:rPr lang="en-US" sz="1200">
                <a:solidFill>
                  <a:srgbClr val="898989"/>
                </a:solidFill>
              </a:rPr>
              <a:pPr/>
              <a:t>34</a:t>
            </a:fld>
            <a:endParaRPr lang="en-US" sz="1200">
              <a:solidFill>
                <a:srgbClr val="898989"/>
              </a:solidFill>
            </a:endParaRPr>
          </a:p>
        </p:txBody>
      </p:sp>
      <p:sp>
        <p:nvSpPr>
          <p:cNvPr id="60422" name="Content Placeholder 2"/>
          <p:cNvSpPr txBox="1">
            <a:spLocks/>
          </p:cNvSpPr>
          <p:nvPr/>
        </p:nvSpPr>
        <p:spPr bwMode="auto">
          <a:xfrm>
            <a:off x="304800" y="1676400"/>
            <a:ext cx="4648200" cy="250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eaLnBrk="1" hangingPunct="1">
              <a:spcBef>
                <a:spcPts val="0"/>
              </a:spcBef>
              <a:buClr>
                <a:srgbClr val="A6A6A6"/>
              </a:buClr>
              <a:buSzPct val="90000"/>
              <a:buFont typeface="Arial" charset="0"/>
              <a:buNone/>
              <a:defRPr kumimoji="0" sz="1800">
                <a:solidFill>
                  <a:srgbClr val="262626"/>
                </a:solidFill>
                <a:latin typeface="Arial"/>
                <a:cs typeface="Arial"/>
              </a:defRPr>
            </a:lvl1pPr>
            <a:lvl2pPr marL="914400" indent="-457200">
              <a:spcBef>
                <a:spcPts val="600"/>
              </a:spcBef>
              <a:buClr>
                <a:srgbClr val="404040"/>
              </a:buClr>
              <a:buSzPct val="90000"/>
              <a:buFont typeface="Wingdings" charset="0"/>
              <a:buChar char=""/>
              <a:defRPr kumimoji="1" sz="2200">
                <a:solidFill>
                  <a:srgbClr val="262626"/>
                </a:solidFill>
                <a:latin typeface="+mn-lt"/>
                <a:cs typeface="Arial" panose="020B0604020202020204" pitchFamily="34" charset="0"/>
              </a:defRPr>
            </a:lvl2pPr>
            <a:lvl3pPr marL="1260475" indent="-346075">
              <a:spcBef>
                <a:spcPts val="600"/>
              </a:spcBef>
              <a:buClr>
                <a:srgbClr val="A6A6A6"/>
              </a:buClr>
              <a:buSzPct val="90000"/>
              <a:buFont typeface="Wingdings" charset="0"/>
              <a:buChar char=""/>
              <a:defRPr kumimoji="1" sz="2000">
                <a:solidFill>
                  <a:srgbClr val="262626"/>
                </a:solidFill>
                <a:latin typeface="+mn-lt"/>
                <a:cs typeface="Arial" panose="020B0604020202020204" pitchFamily="34" charset="0"/>
              </a:defRPr>
            </a:lvl3pPr>
            <a:lvl4pPr marL="1600200" indent="-339725">
              <a:spcBef>
                <a:spcPts val="600"/>
              </a:spcBef>
              <a:buClr>
                <a:srgbClr val="404040"/>
              </a:buClr>
              <a:buSzPct val="90000"/>
              <a:buFont typeface="Wingdings" charset="0"/>
              <a:buChar char=""/>
              <a:defRPr kumimoji="1">
                <a:solidFill>
                  <a:srgbClr val="262626"/>
                </a:solidFill>
                <a:latin typeface="+mn-lt"/>
                <a:cs typeface="Arial" panose="020B0604020202020204" pitchFamily="34" charset="0"/>
              </a:defRPr>
            </a:lvl4pPr>
            <a:lvl5pPr marL="1939925" indent="-331788">
              <a:spcBef>
                <a:spcPts val="600"/>
              </a:spcBef>
              <a:buClr>
                <a:srgbClr val="A6A6A6"/>
              </a:buClr>
              <a:buSzPct val="90000"/>
              <a:buFont typeface="Wingdings" charset="0"/>
              <a:buChar char=""/>
              <a:defRPr kumimoji="1">
                <a:solidFill>
                  <a:srgbClr val="262626"/>
                </a:solidFill>
                <a:latin typeface="+mn-lt"/>
                <a:cs typeface="Arial" panose="020B0604020202020204" pitchFamily="34" charset="0"/>
              </a:defRPr>
            </a:lvl5pPr>
            <a:lvl6pPr marL="2290763" indent="-344488" defTabSz="914400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625725" indent="-344488" defTabSz="914400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70213" indent="-344488" defTabSz="914400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313113" indent="-344488" defTabSz="914400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/>
              <a:t>Анодирование, тепловой и </a:t>
            </a:r>
            <a:endParaRPr lang="ru-RU" sz="1600" dirty="0" smtClean="0"/>
          </a:p>
          <a:p>
            <a:r>
              <a:rPr lang="ru-RU" sz="1600" dirty="0" smtClean="0"/>
              <a:t>термохимический </a:t>
            </a:r>
            <a:r>
              <a:rPr lang="ru-RU" sz="1600" dirty="0"/>
              <a:t>способ</a:t>
            </a:r>
          </a:p>
          <a:p>
            <a:pPr algn="l"/>
            <a:r>
              <a:rPr lang="ru-RU" sz="1600" u="sng" dirty="0" smtClean="0"/>
              <a:t>Преимущества </a:t>
            </a:r>
            <a:r>
              <a:rPr lang="ru-RU" sz="1600" u="sng" dirty="0"/>
              <a:t>технологий:</a:t>
            </a:r>
          </a:p>
          <a:p>
            <a:pPr marL="342900" indent="-342900" algn="l">
              <a:buFont typeface="+mj-lt"/>
              <a:buAutoNum type="arabicPeriod"/>
            </a:pPr>
            <a:r>
              <a:rPr lang="ru-RU" sz="1600" dirty="0"/>
              <a:t>высокая производительность при больших размерах поверхности или количестве деталей (тиражах);</a:t>
            </a:r>
          </a:p>
          <a:p>
            <a:pPr marL="342900" indent="-342900" algn="l">
              <a:buFont typeface="+mj-lt"/>
              <a:buAutoNum type="arabicPeriod"/>
            </a:pPr>
            <a:r>
              <a:rPr lang="ru-RU" sz="1600" dirty="0"/>
              <a:t>высокая долговечность покрытия;</a:t>
            </a:r>
          </a:p>
          <a:p>
            <a:pPr algn="l"/>
            <a:r>
              <a:rPr lang="ru-RU" sz="1600" u="sng" dirty="0"/>
              <a:t>Недостатки технологий:</a:t>
            </a:r>
          </a:p>
          <a:p>
            <a:pPr marL="342900" indent="-342900" algn="l">
              <a:buFont typeface="+mj-lt"/>
              <a:buAutoNum type="arabicPeriod"/>
            </a:pPr>
            <a:r>
              <a:rPr lang="ru-RU" sz="1600" dirty="0"/>
              <a:t>низкое разрешение изображения;</a:t>
            </a:r>
          </a:p>
          <a:p>
            <a:pPr marL="342900" indent="-342900" algn="l">
              <a:buFont typeface="+mj-lt"/>
              <a:buAutoNum type="arabicPeriod"/>
            </a:pPr>
            <a:r>
              <a:rPr lang="ru-RU" sz="1600" dirty="0"/>
              <a:t>необходимость </a:t>
            </a:r>
            <a:r>
              <a:rPr lang="ru-RU" sz="1600" dirty="0" err="1"/>
              <a:t>доподготовки</a:t>
            </a:r>
            <a:r>
              <a:rPr lang="ru-RU" sz="1600" dirty="0"/>
              <a:t>;</a:t>
            </a:r>
          </a:p>
          <a:p>
            <a:pPr marL="342900" indent="-342900" algn="l">
              <a:buFont typeface="+mj-lt"/>
              <a:buAutoNum type="arabicPeriod"/>
            </a:pPr>
            <a:r>
              <a:rPr lang="ru-RU" sz="1600" dirty="0"/>
              <a:t>ограниченная палитра цветов в связи с ограниченным количеством интерференционных оттенков на определенном металле;</a:t>
            </a:r>
          </a:p>
          <a:p>
            <a:pPr marL="342900" indent="-342900" algn="l">
              <a:buFont typeface="+mj-lt"/>
              <a:buAutoNum type="arabicPeriod"/>
            </a:pPr>
            <a:r>
              <a:rPr lang="ru-RU" sz="1600" dirty="0"/>
              <a:t>невозможность нанесения более одного цвета за один цикл;</a:t>
            </a:r>
          </a:p>
          <a:p>
            <a:pPr marL="342900" indent="-342900" algn="l">
              <a:buFont typeface="+mj-lt"/>
              <a:buAutoNum type="arabicPeriod"/>
            </a:pPr>
            <a:r>
              <a:rPr lang="ru-RU" sz="1600" dirty="0"/>
              <a:t>обязательное изготовление  трафаретов;</a:t>
            </a:r>
          </a:p>
          <a:p>
            <a:pPr marL="342900" indent="-342900" algn="l">
              <a:buFont typeface="+mj-lt"/>
              <a:buAutoNum type="arabicPeriod"/>
            </a:pPr>
            <a:r>
              <a:rPr lang="ru-RU" sz="1600" dirty="0"/>
              <a:t>отрицательное воздействие на окружающую среду (в случаях химического окисления).</a:t>
            </a:r>
          </a:p>
          <a:p>
            <a:pPr marL="342900" indent="-342900" algn="l">
              <a:buFont typeface="+mj-lt"/>
              <a:buAutoNum type="arabicPeriod"/>
            </a:pPr>
            <a:r>
              <a:rPr lang="ru-RU" sz="1600" dirty="0"/>
              <a:t>контактное воздействие на материал</a:t>
            </a:r>
          </a:p>
          <a:p>
            <a:pPr algn="l"/>
            <a:endParaRPr lang="ru-RU" sz="1600" dirty="0"/>
          </a:p>
        </p:txBody>
      </p:sp>
      <p:sp>
        <p:nvSpPr>
          <p:cNvPr id="60423" name="Content Placeholder 2"/>
          <p:cNvSpPr txBox="1">
            <a:spLocks/>
          </p:cNvSpPr>
          <p:nvPr/>
        </p:nvSpPr>
        <p:spPr bwMode="auto">
          <a:xfrm>
            <a:off x="4800600" y="1828800"/>
            <a:ext cx="44196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eaLnBrk="1" hangingPunct="1">
              <a:spcBef>
                <a:spcPts val="0"/>
              </a:spcBef>
              <a:buClr>
                <a:srgbClr val="A6A6A6"/>
              </a:buClr>
              <a:buSzPct val="90000"/>
              <a:buFont typeface="Arial" charset="0"/>
              <a:buNone/>
              <a:defRPr kumimoji="0" sz="1800">
                <a:solidFill>
                  <a:srgbClr val="262626"/>
                </a:solidFill>
                <a:latin typeface="Arial"/>
                <a:cs typeface="Arial"/>
              </a:defRPr>
            </a:lvl1pPr>
            <a:lvl2pPr marL="914400" indent="-457200">
              <a:spcBef>
                <a:spcPts val="600"/>
              </a:spcBef>
              <a:buClr>
                <a:srgbClr val="404040"/>
              </a:buClr>
              <a:buSzPct val="90000"/>
              <a:buFont typeface="Wingdings" charset="0"/>
              <a:buChar char=""/>
              <a:defRPr kumimoji="1" sz="2200">
                <a:solidFill>
                  <a:srgbClr val="262626"/>
                </a:solidFill>
                <a:latin typeface="+mn-lt"/>
                <a:cs typeface="Arial" panose="020B0604020202020204" pitchFamily="34" charset="0"/>
              </a:defRPr>
            </a:lvl2pPr>
            <a:lvl3pPr marL="1260475" indent="-346075">
              <a:spcBef>
                <a:spcPts val="600"/>
              </a:spcBef>
              <a:buClr>
                <a:srgbClr val="A6A6A6"/>
              </a:buClr>
              <a:buSzPct val="90000"/>
              <a:buFont typeface="Wingdings" charset="0"/>
              <a:buChar char=""/>
              <a:defRPr kumimoji="1" sz="2000">
                <a:solidFill>
                  <a:srgbClr val="262626"/>
                </a:solidFill>
                <a:latin typeface="+mn-lt"/>
                <a:cs typeface="Arial" panose="020B0604020202020204" pitchFamily="34" charset="0"/>
              </a:defRPr>
            </a:lvl3pPr>
            <a:lvl4pPr marL="1600200" indent="-339725">
              <a:spcBef>
                <a:spcPts val="600"/>
              </a:spcBef>
              <a:buClr>
                <a:srgbClr val="404040"/>
              </a:buClr>
              <a:buSzPct val="90000"/>
              <a:buFont typeface="Wingdings" charset="0"/>
              <a:buChar char=""/>
              <a:defRPr kumimoji="1">
                <a:solidFill>
                  <a:srgbClr val="262626"/>
                </a:solidFill>
                <a:latin typeface="+mn-lt"/>
                <a:cs typeface="Arial" panose="020B0604020202020204" pitchFamily="34" charset="0"/>
              </a:defRPr>
            </a:lvl4pPr>
            <a:lvl5pPr marL="1939925" indent="-331788">
              <a:spcBef>
                <a:spcPts val="600"/>
              </a:spcBef>
              <a:buClr>
                <a:srgbClr val="A6A6A6"/>
              </a:buClr>
              <a:buSzPct val="90000"/>
              <a:buFont typeface="Wingdings" charset="0"/>
              <a:buChar char=""/>
              <a:defRPr kumimoji="1">
                <a:solidFill>
                  <a:srgbClr val="262626"/>
                </a:solidFill>
                <a:latin typeface="+mn-lt"/>
                <a:cs typeface="Arial" panose="020B0604020202020204" pitchFamily="34" charset="0"/>
              </a:defRPr>
            </a:lvl5pPr>
            <a:lvl6pPr marL="2290763" indent="-344488" defTabSz="914400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625725" indent="-344488" defTabSz="914400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70213" indent="-344488" defTabSz="914400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313113" indent="-344488" defTabSz="914400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dirty="0"/>
              <a:t>Технология ЦЛМ</a:t>
            </a:r>
          </a:p>
          <a:p>
            <a:r>
              <a:rPr lang="ru-RU" sz="1600" u="sng" dirty="0"/>
              <a:t>Преимущества технологий: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/>
              <a:t>высокое разрешение изображения;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/>
              <a:t>высокая производительность при большом количестве деталей (тиражах);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/>
              <a:t>высокая долговечность покрытия;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/>
              <a:t>не требует </a:t>
            </a:r>
            <a:r>
              <a:rPr lang="ru-RU" sz="1600" dirty="0" err="1"/>
              <a:t>доподготовки</a:t>
            </a:r>
            <a:r>
              <a:rPr lang="ru-RU" sz="1600" dirty="0"/>
              <a:t>;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/>
              <a:t>бесконтактное воздействие на материал;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 err="1"/>
              <a:t>экологичность</a:t>
            </a:r>
            <a:r>
              <a:rPr lang="ru-RU" sz="1600" dirty="0"/>
              <a:t>.</a:t>
            </a:r>
          </a:p>
          <a:p>
            <a:r>
              <a:rPr lang="ru-RU" sz="1600" u="sng" dirty="0"/>
              <a:t>Недостатки технологий: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/>
              <a:t>ограниченная палитра цветов в связи с ограниченным количеством интерференционных оттенков на определенном металле;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/>
              <a:t>обязательное изготовление  трафаретов;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/>
              <a:t>высокая стоимость установки.</a:t>
            </a:r>
          </a:p>
          <a:p>
            <a:endParaRPr lang="ru-RU" sz="1600" dirty="0"/>
          </a:p>
          <a:p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694156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Изображение 2" descr="4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2" t="5829" r="8958" b="8725"/>
          <a:stretch>
            <a:fillRect/>
          </a:stretch>
        </p:blipFill>
        <p:spPr bwMode="auto">
          <a:xfrm>
            <a:off x="3352800" y="3073400"/>
            <a:ext cx="5638800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Номер слайда 3"/>
          <p:cNvSpPr txBox="1">
            <a:spLocks noGrp="1"/>
          </p:cNvSpPr>
          <p:nvPr/>
        </p:nvSpPr>
        <p:spPr bwMode="auto">
          <a:xfrm>
            <a:off x="8129588" y="5734050"/>
            <a:ext cx="6096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/>
            <a:fld id="{B7C65E61-2B5C-B540-8A90-541FF239A611}" type="slidenum">
              <a:rPr lang="ru-RU" sz="1400" b="1">
                <a:solidFill>
                  <a:srgbClr val="FFFFFF"/>
                </a:solidFill>
              </a:rPr>
              <a:pPr algn="ctr" eaLnBrk="1" hangingPunct="1"/>
              <a:t>35</a:t>
            </a:fld>
            <a:endParaRPr lang="ru-RU" sz="1400" b="1">
              <a:solidFill>
                <a:srgbClr val="FFFFFF"/>
              </a:solidFill>
            </a:endParaRPr>
          </a:p>
        </p:txBody>
      </p:sp>
      <p:sp>
        <p:nvSpPr>
          <p:cNvPr id="3686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ru-RU">
              <a:latin typeface="Century Schoolbook" charset="0"/>
            </a:endParaRPr>
          </a:p>
        </p:txBody>
      </p:sp>
      <p:sp>
        <p:nvSpPr>
          <p:cNvPr id="3687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ru-RU">
              <a:latin typeface="Century Schoolbook" charset="0"/>
            </a:endParaRPr>
          </a:p>
        </p:txBody>
      </p:sp>
      <p:grpSp>
        <p:nvGrpSpPr>
          <p:cNvPr id="36871" name="Группа 6"/>
          <p:cNvGrpSpPr>
            <a:grpSpLocks/>
          </p:cNvGrpSpPr>
          <p:nvPr/>
        </p:nvGrpSpPr>
        <p:grpSpPr bwMode="auto">
          <a:xfrm>
            <a:off x="465137" y="1782762"/>
            <a:ext cx="2811463" cy="1341438"/>
            <a:chOff x="84910" y="1447800"/>
            <a:chExt cx="3032910" cy="1569660"/>
          </a:xfrm>
        </p:grpSpPr>
        <p:sp>
          <p:nvSpPr>
            <p:cNvPr id="36898" name="TextBox 3"/>
            <p:cNvSpPr txBox="1">
              <a:spLocks noChangeArrowheads="1"/>
            </p:cNvSpPr>
            <p:nvPr/>
          </p:nvSpPr>
          <p:spPr bwMode="auto">
            <a:xfrm>
              <a:off x="84910" y="1447800"/>
              <a:ext cx="1441420" cy="1323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Arial" charset="0"/>
                </a:defRPr>
              </a:lvl9pPr>
            </a:lstStyle>
            <a:p>
              <a:pPr eaLnBrk="1" hangingPunct="1"/>
              <a:r>
                <a:rPr lang="en-US" sz="8000">
                  <a:latin typeface="Arial" charset="0"/>
                </a:rPr>
                <a:t>{  }</a:t>
              </a:r>
            </a:p>
          </p:txBody>
        </p:sp>
        <p:sp>
          <p:nvSpPr>
            <p:cNvPr id="36899" name="TextBox 4"/>
            <p:cNvSpPr txBox="1">
              <a:spLocks noChangeArrowheads="1"/>
            </p:cNvSpPr>
            <p:nvPr/>
          </p:nvSpPr>
          <p:spPr bwMode="auto">
            <a:xfrm>
              <a:off x="562035" y="2072297"/>
              <a:ext cx="487168" cy="540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Arial" charset="0"/>
                </a:defRPr>
              </a:lvl9pPr>
            </a:lstStyle>
            <a:p>
              <a:pPr algn="ctr" eaLnBrk="1" hangingPunct="1"/>
              <a:r>
                <a:rPr lang="en-US" sz="2400" b="1">
                  <a:latin typeface="Arial" charset="0"/>
                </a:rPr>
                <a:t>Ti</a:t>
              </a:r>
            </a:p>
          </p:txBody>
        </p:sp>
        <p:sp>
          <p:nvSpPr>
            <p:cNvPr id="36900" name="TextBox 16"/>
            <p:cNvSpPr txBox="1">
              <a:spLocks noChangeArrowheads="1"/>
            </p:cNvSpPr>
            <p:nvPr/>
          </p:nvSpPr>
          <p:spPr bwMode="auto">
            <a:xfrm>
              <a:off x="1676400" y="1447800"/>
              <a:ext cx="1441420" cy="1323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Arial" charset="0"/>
                </a:defRPr>
              </a:lvl9pPr>
            </a:lstStyle>
            <a:p>
              <a:pPr eaLnBrk="1" hangingPunct="1"/>
              <a:r>
                <a:rPr lang="en-US" sz="8000">
                  <a:latin typeface="Arial" charset="0"/>
                </a:rPr>
                <a:t>{  }</a:t>
              </a:r>
            </a:p>
          </p:txBody>
        </p:sp>
        <p:sp>
          <p:nvSpPr>
            <p:cNvPr id="36901" name="TextBox 17"/>
            <p:cNvSpPr txBox="1">
              <a:spLocks noChangeArrowheads="1"/>
            </p:cNvSpPr>
            <p:nvPr/>
          </p:nvSpPr>
          <p:spPr bwMode="auto">
            <a:xfrm>
              <a:off x="2017038" y="1447800"/>
              <a:ext cx="760145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Arial" charset="0"/>
                </a:defRPr>
              </a:lvl9pPr>
            </a:lstStyle>
            <a:p>
              <a:pPr algn="ctr" eaLnBrk="1" hangingPunct="1"/>
              <a:r>
                <a:rPr lang="en-US" sz="2400" b="1">
                  <a:latin typeface="Arial" charset="0"/>
                </a:rPr>
                <a:t>N</a:t>
              </a:r>
              <a:r>
                <a:rPr lang="en-US" sz="2400" b="1" baseline="-25000">
                  <a:latin typeface="Arial" charset="0"/>
                </a:rPr>
                <a:t>2</a:t>
              </a:r>
            </a:p>
            <a:p>
              <a:pPr algn="ctr" eaLnBrk="1" hangingPunct="1"/>
              <a:r>
                <a:rPr lang="en-US" sz="2400" b="1">
                  <a:latin typeface="Arial" charset="0"/>
                </a:rPr>
                <a:t>O</a:t>
              </a:r>
              <a:r>
                <a:rPr lang="en-US" sz="2400" b="1" baseline="-25000">
                  <a:latin typeface="Arial" charset="0"/>
                </a:rPr>
                <a:t>2</a:t>
              </a:r>
            </a:p>
            <a:p>
              <a:pPr algn="ctr" eaLnBrk="1" hangingPunct="1"/>
              <a:r>
                <a:rPr lang="en-US" sz="2400" b="1">
                  <a:latin typeface="Arial" charset="0"/>
                </a:rPr>
                <a:t>H</a:t>
              </a:r>
              <a:r>
                <a:rPr lang="en-US" sz="2400" b="1" baseline="-25000">
                  <a:latin typeface="Arial" charset="0"/>
                </a:rPr>
                <a:t>2</a:t>
              </a:r>
              <a:r>
                <a:rPr lang="en-US" sz="2400" b="1">
                  <a:latin typeface="Arial" charset="0"/>
                </a:rPr>
                <a:t>O</a:t>
              </a:r>
            </a:p>
            <a:p>
              <a:pPr algn="ctr" eaLnBrk="1" hangingPunct="1"/>
              <a:r>
                <a:rPr lang="en-US" sz="2400" b="1">
                  <a:latin typeface="Arial" charset="0"/>
                </a:rPr>
                <a:t>CO</a:t>
              </a:r>
              <a:r>
                <a:rPr lang="en-US" sz="2400" b="1" baseline="-25000">
                  <a:latin typeface="Arial" charset="0"/>
                </a:rPr>
                <a:t>2</a:t>
              </a:r>
              <a:endParaRPr lang="en-US" sz="2400" b="1">
                <a:latin typeface="Arial" charset="0"/>
              </a:endParaRPr>
            </a:p>
          </p:txBody>
        </p:sp>
        <p:sp>
          <p:nvSpPr>
            <p:cNvPr id="36902" name="TextBox 5"/>
            <p:cNvSpPr txBox="1">
              <a:spLocks noChangeArrowheads="1"/>
            </p:cNvSpPr>
            <p:nvPr/>
          </p:nvSpPr>
          <p:spPr bwMode="auto">
            <a:xfrm>
              <a:off x="1344372" y="1878687"/>
              <a:ext cx="484428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Arial" charset="0"/>
                </a:defRPr>
              </a:lvl9pPr>
            </a:lstStyle>
            <a:p>
              <a:pPr eaLnBrk="1" hangingPunct="1"/>
              <a:r>
                <a:rPr lang="en-US" sz="4000" dirty="0">
                  <a:latin typeface="Arial" charset="0"/>
                </a:rPr>
                <a:t>+</a:t>
              </a:r>
            </a:p>
          </p:txBody>
        </p:sp>
      </p:grpSp>
      <p:sp>
        <p:nvSpPr>
          <p:cNvPr id="3687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ru-RU"/>
          </a:p>
        </p:txBody>
      </p:sp>
      <p:sp>
        <p:nvSpPr>
          <p:cNvPr id="36873" name="TextBox 4"/>
          <p:cNvSpPr txBox="1">
            <a:spLocks noChangeArrowheads="1"/>
          </p:cNvSpPr>
          <p:nvPr/>
        </p:nvSpPr>
        <p:spPr bwMode="auto">
          <a:xfrm>
            <a:off x="3200400" y="1676400"/>
            <a:ext cx="563880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r"/>
            <a:r>
              <a:rPr lang="ru-RU" sz="2000" dirty="0">
                <a:solidFill>
                  <a:srgbClr val="000000"/>
                </a:solidFill>
                <a:latin typeface="Arial" charset="0"/>
              </a:rPr>
              <a:t>Зависимость количества </a:t>
            </a:r>
            <a:r>
              <a:rPr lang="ru-RU" sz="2000" dirty="0" smtClean="0">
                <a:solidFill>
                  <a:srgbClr val="000000"/>
                </a:solidFill>
                <a:latin typeface="Arial" charset="0"/>
              </a:rPr>
              <a:t>образовавшегося </a:t>
            </a:r>
            <a:r>
              <a:rPr lang="ru-RU" sz="2000" dirty="0">
                <a:solidFill>
                  <a:srgbClr val="000000"/>
                </a:solidFill>
                <a:latin typeface="Arial" charset="0"/>
              </a:rPr>
              <a:t>вещества продукта реакции </a:t>
            </a:r>
            <a:endParaRPr lang="ru-RU" sz="2000" dirty="0" smtClean="0">
              <a:solidFill>
                <a:srgbClr val="000000"/>
              </a:solidFill>
              <a:latin typeface="Arial" charset="0"/>
            </a:endParaRPr>
          </a:p>
          <a:p>
            <a:pPr algn="r"/>
            <a:r>
              <a:rPr lang="ru-RU" sz="2000" dirty="0" smtClean="0">
                <a:solidFill>
                  <a:srgbClr val="000000"/>
                </a:solidFill>
                <a:latin typeface="Arial" charset="0"/>
              </a:rPr>
              <a:t>от </a:t>
            </a:r>
            <a:r>
              <a:rPr lang="ru-RU" sz="2000" dirty="0">
                <a:solidFill>
                  <a:srgbClr val="000000"/>
                </a:solidFill>
                <a:latin typeface="Arial" charset="0"/>
              </a:rPr>
              <a:t>количества вещества титана, </a:t>
            </a:r>
            <a:endParaRPr lang="ru-RU" sz="2000" dirty="0" smtClean="0">
              <a:solidFill>
                <a:srgbClr val="000000"/>
              </a:solidFill>
              <a:latin typeface="Arial" charset="0"/>
            </a:endParaRPr>
          </a:p>
          <a:p>
            <a:pPr algn="r"/>
            <a:r>
              <a:rPr lang="ru-RU" sz="2000" dirty="0" smtClean="0">
                <a:solidFill>
                  <a:srgbClr val="000000"/>
                </a:solidFill>
                <a:latin typeface="Arial" charset="0"/>
              </a:rPr>
              <a:t>участвующего </a:t>
            </a:r>
            <a:r>
              <a:rPr lang="ru-RU" sz="2000" dirty="0">
                <a:solidFill>
                  <a:srgbClr val="000000"/>
                </a:solidFill>
                <a:latin typeface="Arial" charset="0"/>
              </a:rPr>
              <a:t>во взаимодействии </a:t>
            </a:r>
            <a:endParaRPr lang="ru-RU" sz="2000" dirty="0" smtClean="0">
              <a:solidFill>
                <a:srgbClr val="000000"/>
              </a:solidFill>
              <a:latin typeface="Arial" charset="0"/>
            </a:endParaRPr>
          </a:p>
          <a:p>
            <a:pPr algn="r"/>
            <a:r>
              <a:rPr lang="ru-RU" sz="2000" dirty="0" smtClean="0">
                <a:solidFill>
                  <a:srgbClr val="000000"/>
                </a:solidFill>
                <a:latin typeface="Arial" charset="0"/>
              </a:rPr>
              <a:t>при максимальной температуре </a:t>
            </a:r>
            <a:r>
              <a:rPr lang="ru-RU" sz="2000" dirty="0">
                <a:solidFill>
                  <a:srgbClr val="000000"/>
                </a:solidFill>
                <a:latin typeface="Arial" charset="0"/>
              </a:rPr>
              <a:t>987 К.</a:t>
            </a:r>
            <a:endParaRPr lang="en-US" sz="2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6874" name="Номер слайда 1"/>
          <p:cNvSpPr txBox="1">
            <a:spLocks/>
          </p:cNvSpPr>
          <p:nvPr/>
        </p:nvSpPr>
        <p:spPr bwMode="auto">
          <a:xfrm>
            <a:off x="4016375" y="-76200"/>
            <a:ext cx="63182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r"/>
            <a:fld id="{3A096044-1DCA-4D49-B2A7-ED77E17C9EAC}" type="slidenum">
              <a:rPr lang="en-US" sz="2400" b="1">
                <a:solidFill>
                  <a:srgbClr val="898989"/>
                </a:solidFill>
              </a:rPr>
              <a:pPr algn="r"/>
              <a:t>35</a:t>
            </a:fld>
            <a:endParaRPr lang="en-US" sz="2400" b="1">
              <a:solidFill>
                <a:srgbClr val="898989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63109"/>
              </p:ext>
            </p:extLst>
          </p:nvPr>
        </p:nvGraphicFramePr>
        <p:xfrm>
          <a:off x="533400" y="3810000"/>
          <a:ext cx="2743200" cy="2466975"/>
        </p:xfrm>
        <a:graphic>
          <a:graphicData uri="http://schemas.openxmlformats.org/drawingml/2006/table">
            <a:tbl>
              <a:tblPr/>
              <a:tblGrid>
                <a:gridCol w="1219200"/>
                <a:gridCol w="1524000"/>
              </a:tblGrid>
              <a:tr h="37147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Элемент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charset="0"/>
                        <a:cs typeface="MS Mincho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Количество вещества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charset="0"/>
                        <a:cs typeface="MS Mincho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Ti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charset="0"/>
                        <a:cs typeface="MS Mincho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0-2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,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1000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charset="0"/>
                        <a:cs typeface="MS Mincho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CBCB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O</a:t>
                      </a:r>
                      <a:r>
                        <a:rPr kumimoji="0" lang="ru-RU" sz="20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</a:t>
                      </a:r>
                      <a:endParaRPr kumimoji="0" lang="en-US" sz="20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charset="0"/>
                        <a:cs typeface="MS Mincho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,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2000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charset="0"/>
                        <a:cs typeface="MS Mincho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7E7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</a:t>
                      </a:r>
                      <a:r>
                        <a:rPr kumimoji="0" lang="ru-RU" sz="20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</a:t>
                      </a:r>
                      <a:endParaRPr kumimoji="0" lang="en-US" sz="20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charset="0"/>
                        <a:cs typeface="MS Mincho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,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7800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charset="0"/>
                        <a:cs typeface="MS Mincho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CBCB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</a:t>
                      </a:r>
                      <a:r>
                        <a:rPr kumimoji="0" lang="ru-RU" sz="20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</a:t>
                      </a:r>
                      <a:endParaRPr kumimoji="0" lang="en-US" sz="20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charset="0"/>
                        <a:cs typeface="MS Mincho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,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0003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charset="0"/>
                        <a:cs typeface="MS Mincho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7E7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H</a:t>
                      </a:r>
                      <a:r>
                        <a:rPr kumimoji="0" lang="ru-RU" sz="20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</a:t>
                      </a: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O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charset="0"/>
                        <a:cs typeface="MS Mincho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0,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0300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charset="0"/>
                        <a:cs typeface="MS Mincho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CBCB"/>
                    </a:solidFill>
                  </a:tcPr>
                </a:tc>
              </a:tr>
            </a:tbl>
          </a:graphicData>
        </a:graphic>
      </p:graphicFrame>
      <p:sp>
        <p:nvSpPr>
          <p:cNvPr id="18" name="Заголовок 1"/>
          <p:cNvSpPr>
            <a:spLocks noGrp="1"/>
          </p:cNvSpPr>
          <p:nvPr>
            <p:ph type="title"/>
          </p:nvPr>
        </p:nvSpPr>
        <p:spPr bwMode="auto">
          <a:xfrm>
            <a:off x="304800" y="457200"/>
            <a:ext cx="8534400" cy="1133475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kumimoji="0" lang="ru-RU" sz="2500" dirty="0">
                <a:latin typeface="Arial" charset="0"/>
              </a:rPr>
              <a:t>Система </a:t>
            </a:r>
            <a:r>
              <a:rPr kumimoji="0" lang="ru-RU" sz="2500" dirty="0" smtClean="0">
                <a:latin typeface="Arial" charset="0"/>
              </a:rPr>
              <a:t>титан </a:t>
            </a:r>
            <a:r>
              <a:rPr kumimoji="0" lang="en-US" sz="2500" dirty="0" smtClean="0">
                <a:latin typeface="Arial" charset="0"/>
              </a:rPr>
              <a:t>BT1-0</a:t>
            </a:r>
            <a:r>
              <a:rPr kumimoji="0" lang="ru-RU" sz="2500" dirty="0" smtClean="0">
                <a:latin typeface="Arial" charset="0"/>
              </a:rPr>
              <a:t>– </a:t>
            </a:r>
            <a:r>
              <a:rPr kumimoji="0" lang="ru-RU" sz="2500" dirty="0">
                <a:latin typeface="Arial" charset="0"/>
              </a:rPr>
              <a:t>воздух. </a:t>
            </a:r>
            <a:r>
              <a:rPr kumimoji="0" lang="ru-RU" sz="2500" dirty="0" smtClean="0">
                <a:latin typeface="Arial" charset="0"/>
              </a:rPr>
              <a:t/>
            </a:r>
            <a:br>
              <a:rPr kumimoji="0" lang="ru-RU" sz="2500" dirty="0" smtClean="0">
                <a:latin typeface="Arial" charset="0"/>
              </a:rPr>
            </a:br>
            <a:r>
              <a:rPr kumimoji="0" lang="ru-RU" sz="2500" dirty="0" smtClean="0">
                <a:latin typeface="Arial" charset="0"/>
              </a:rPr>
              <a:t>Термодинамический расчет фазово</a:t>
            </a:r>
            <a:r>
              <a:rPr kumimoji="0" lang="ru-RU" sz="2500" dirty="0">
                <a:latin typeface="Arial" charset="0"/>
              </a:rPr>
              <a:t>-химического состава </a:t>
            </a:r>
            <a:r>
              <a:rPr kumimoji="0" lang="ru-RU" sz="2500" dirty="0" smtClean="0">
                <a:latin typeface="Arial" charset="0"/>
              </a:rPr>
              <a:t/>
            </a:r>
            <a:br>
              <a:rPr kumimoji="0" lang="ru-RU" sz="2500" dirty="0" smtClean="0">
                <a:latin typeface="Arial" charset="0"/>
              </a:rPr>
            </a:br>
            <a:r>
              <a:rPr kumimoji="0" lang="ru-RU" sz="2500" dirty="0" smtClean="0">
                <a:latin typeface="Arial" charset="0"/>
              </a:rPr>
              <a:t>в  </a:t>
            </a:r>
            <a:r>
              <a:rPr kumimoji="0" lang="ru-RU" sz="2500" dirty="0">
                <a:latin typeface="Arial" charset="0"/>
              </a:rPr>
              <a:t>информационно-вычислительной системы </a:t>
            </a:r>
            <a:r>
              <a:rPr kumimoji="0" lang="ru-RU" sz="2500" dirty="0" smtClean="0">
                <a:latin typeface="Arial" charset="0"/>
              </a:rPr>
              <a:t> ASTICS</a:t>
            </a:r>
            <a:r>
              <a:rPr kumimoji="0" lang="en-US" sz="2500" baseline="30000" dirty="0" smtClean="0">
                <a:latin typeface="Arial" charset="0"/>
              </a:rPr>
              <a:t>[</a:t>
            </a:r>
            <a:r>
              <a:rPr kumimoji="0" lang="ru-RU" sz="2500" baseline="30000" dirty="0">
                <a:latin typeface="Arial" charset="0"/>
              </a:rPr>
              <a:t>8</a:t>
            </a:r>
            <a:r>
              <a:rPr kumimoji="0" lang="en-US" sz="2500" baseline="30000" dirty="0" smtClean="0">
                <a:latin typeface="Arial" charset="0"/>
              </a:rPr>
              <a:t>]</a:t>
            </a:r>
            <a:endParaRPr kumimoji="0" lang="ru-RU" sz="2500" baseline="300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428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 bwMode="auto">
          <a:xfrm>
            <a:off x="304800" y="457200"/>
            <a:ext cx="8534400" cy="1143000"/>
          </a:xfrm>
        </p:spPr>
        <p:txBody>
          <a:bodyPr/>
          <a:lstStyle/>
          <a:p>
            <a:pPr eaLnBrk="1" hangingPunct="1"/>
            <a:r>
              <a:rPr kumimoji="0" lang="ru-RU" sz="2800">
                <a:latin typeface="Arial" charset="0"/>
              </a:rPr>
              <a:t>Цель</a:t>
            </a:r>
            <a:r>
              <a:rPr kumimoji="0" lang="en-US" sz="2800">
                <a:latin typeface="Arial" charset="0"/>
              </a:rPr>
              <a:t> </a:t>
            </a:r>
            <a:r>
              <a:rPr kumimoji="0" lang="ru-RU" sz="2800">
                <a:latin typeface="Arial" charset="0"/>
              </a:rPr>
              <a:t>и задачи работы</a:t>
            </a:r>
            <a:endParaRPr kumimoji="0" lang="en-US" sz="2800">
              <a:latin typeface="Arial" charset="0"/>
            </a:endParaRPr>
          </a:p>
        </p:txBody>
      </p:sp>
      <p:sp>
        <p:nvSpPr>
          <p:cNvPr id="26627" name="Объект 2"/>
          <p:cNvSpPr>
            <a:spLocks noGrp="1"/>
          </p:cNvSpPr>
          <p:nvPr>
            <p:ph idx="1"/>
          </p:nvPr>
        </p:nvSpPr>
        <p:spPr>
          <a:xfrm>
            <a:off x="304800" y="1823113"/>
            <a:ext cx="8534400" cy="762000"/>
          </a:xfrm>
        </p:spPr>
        <p:txBody>
          <a:bodyPr/>
          <a:lstStyle/>
          <a:p>
            <a:pPr marL="0" indent="0" algn="just" eaLnBrk="1" hangingPunct="1">
              <a:buNone/>
            </a:pPr>
            <a:r>
              <a:rPr kumimoji="0" lang="ru-RU" sz="2000" b="1" dirty="0" smtClean="0">
                <a:solidFill>
                  <a:srgbClr val="990000"/>
                </a:solidFill>
                <a:latin typeface="Arial" charset="0"/>
              </a:rPr>
              <a:t>Цель: </a:t>
            </a:r>
            <a:r>
              <a:rPr kumimoji="0" lang="ru-RU" sz="2000" dirty="0" smtClean="0">
                <a:latin typeface="Arial" charset="0"/>
              </a:rPr>
              <a:t>разработка технологии управляемого изменения цвета поверхности металлов методом локального лазерного окисления, </a:t>
            </a:r>
            <a:r>
              <a:rPr lang="ru-RU" sz="2000" dirty="0"/>
              <a:t>т.е. установление однозначной, закономерной и устойчивой связи </a:t>
            </a:r>
            <a:r>
              <a:rPr lang="ru-RU" sz="2000" dirty="0">
                <a:latin typeface="Arial" charset="0"/>
              </a:rPr>
              <a:t>между параметрами лазерного воздействия и цветом поверхности</a:t>
            </a:r>
            <a:endParaRPr lang="ru-RU" sz="2000" dirty="0"/>
          </a:p>
          <a:p>
            <a:pPr marL="0" indent="0" algn="just" eaLnBrk="1" hangingPunct="1">
              <a:buFont typeface="Arial" charset="0"/>
              <a:buNone/>
            </a:pPr>
            <a:endParaRPr kumimoji="0" lang="ru-RU" sz="2000" dirty="0" smtClean="0">
              <a:latin typeface="Arial" charset="0"/>
            </a:endParaRPr>
          </a:p>
          <a:p>
            <a:pPr marL="0" indent="0" eaLnBrk="1" hangingPunct="1"/>
            <a:endParaRPr kumimoji="0" lang="en-US" sz="2000" dirty="0">
              <a:latin typeface="Arial" charset="0"/>
            </a:endParaRPr>
          </a:p>
        </p:txBody>
      </p:sp>
      <p:sp>
        <p:nvSpPr>
          <p:cNvPr id="26628" name="Объект 2"/>
          <p:cNvSpPr txBox="1">
            <a:spLocks/>
          </p:cNvSpPr>
          <p:nvPr/>
        </p:nvSpPr>
        <p:spPr bwMode="auto">
          <a:xfrm>
            <a:off x="304800" y="2590800"/>
            <a:ext cx="8534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just">
              <a:spcBef>
                <a:spcPct val="20000"/>
              </a:spcBef>
            </a:pPr>
            <a:endParaRPr lang="ru-RU" sz="2000" b="1" dirty="0" smtClean="0">
              <a:latin typeface="Arial" charset="0"/>
            </a:endParaRPr>
          </a:p>
          <a:p>
            <a:pPr eaLnBrk="1" hangingPunct="1">
              <a:spcBef>
                <a:spcPct val="20000"/>
              </a:spcBef>
              <a:buFont typeface="Arial" charset="0"/>
              <a:buNone/>
            </a:pPr>
            <a:endParaRPr lang="ru-RU" sz="2000" b="1" u="sng" dirty="0" smtClean="0">
              <a:solidFill>
                <a:srgbClr val="990000"/>
              </a:solidFill>
              <a:latin typeface="Arial" charset="0"/>
            </a:endParaRPr>
          </a:p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ru-RU" sz="2000" b="1" u="sng" dirty="0" smtClean="0">
                <a:solidFill>
                  <a:srgbClr val="990000"/>
                </a:solidFill>
                <a:latin typeface="Arial" charset="0"/>
              </a:rPr>
              <a:t>Существующие проблемы и задачи исследования</a:t>
            </a:r>
            <a:r>
              <a:rPr lang="ru-RU" sz="2000" b="1" dirty="0" smtClean="0">
                <a:solidFill>
                  <a:srgbClr val="990000"/>
                </a:solidFill>
                <a:latin typeface="Arial" charset="0"/>
              </a:rPr>
              <a:t>:</a:t>
            </a:r>
            <a:endParaRPr lang="ru-RU" sz="2000" b="1" dirty="0">
              <a:solidFill>
                <a:srgbClr val="990000"/>
              </a:solidFill>
              <a:latin typeface="Arial" charset="0"/>
            </a:endParaRP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ru-RU" sz="2000" dirty="0">
                <a:latin typeface="Arial" charset="0"/>
              </a:rPr>
              <a:t> механизм возникновения цвета: интерференционные эффекты или собственный цвет </a:t>
            </a:r>
            <a:r>
              <a:rPr lang="ru-RU" sz="2000" dirty="0" smtClean="0">
                <a:latin typeface="Arial" charset="0"/>
              </a:rPr>
              <a:t>окисла</a:t>
            </a:r>
            <a:endParaRPr lang="ru-RU" sz="2000" b="1" dirty="0">
              <a:latin typeface="Arial" charset="0"/>
            </a:endParaRP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ru-RU" sz="2000" dirty="0">
                <a:latin typeface="Arial" charset="0"/>
              </a:rPr>
              <a:t> состав образующихся пленок, которые соответствуют одному и тому же цвету на определенном </a:t>
            </a:r>
            <a:r>
              <a:rPr lang="ru-RU" sz="2000" dirty="0" smtClean="0">
                <a:latin typeface="Arial" charset="0"/>
              </a:rPr>
              <a:t>металле</a:t>
            </a:r>
            <a:endParaRPr lang="ru-RU" sz="2000" b="1" dirty="0">
              <a:latin typeface="Arial" charset="0"/>
            </a:endParaRP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ru-RU" sz="2000" dirty="0">
                <a:latin typeface="Arial" charset="0"/>
              </a:rPr>
              <a:t> </a:t>
            </a:r>
            <a:r>
              <a:rPr lang="ru-RU" sz="2000" dirty="0" smtClean="0">
                <a:latin typeface="Arial" charset="0"/>
              </a:rPr>
              <a:t>алгоритм и программа ЦЛМ</a:t>
            </a:r>
            <a:endParaRPr lang="ru-RU" sz="2000" b="1" dirty="0">
              <a:latin typeface="Arial" charset="0"/>
            </a:endParaRPr>
          </a:p>
          <a:p>
            <a:pPr algn="just">
              <a:spcBef>
                <a:spcPct val="20000"/>
              </a:spcBef>
              <a:buFont typeface="Arial" charset="0"/>
              <a:buChar char="•"/>
            </a:pPr>
            <a:endParaRPr lang="en-US" sz="2000" dirty="0">
              <a:latin typeface="Arial" charset="0"/>
            </a:endParaRPr>
          </a:p>
        </p:txBody>
      </p:sp>
      <p:sp>
        <p:nvSpPr>
          <p:cNvPr id="26629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4016375" y="0"/>
            <a:ext cx="631825" cy="3603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EAD0919A-83E7-1646-86B5-00BFF5CB4574}" type="slidenum">
              <a:rPr lang="en-US" sz="2400">
                <a:solidFill>
                  <a:srgbClr val="898989"/>
                </a:solidFill>
              </a:rPr>
              <a:pPr/>
              <a:t>4</a:t>
            </a:fld>
            <a:endParaRPr lang="en-US" sz="24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278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:\Аспирантура\диссертация\Кандидатская диссертация\Материалы для диссера\схема установки\Diagram2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38" y="3429000"/>
            <a:ext cx="4440362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1" name="Заголовок 1"/>
          <p:cNvSpPr>
            <a:spLocks noGrp="1"/>
          </p:cNvSpPr>
          <p:nvPr>
            <p:ph type="title"/>
          </p:nvPr>
        </p:nvSpPr>
        <p:spPr bwMode="auto">
          <a:xfrm>
            <a:off x="304800" y="457200"/>
            <a:ext cx="8534400" cy="1143000"/>
          </a:xfrm>
        </p:spPr>
        <p:txBody>
          <a:bodyPr>
            <a:normAutofit/>
          </a:bodyPr>
          <a:lstStyle/>
          <a:p>
            <a:pPr eaLnBrk="1" hangingPunct="1"/>
            <a:r>
              <a:rPr kumimoji="0" lang="ru-RU" sz="2800" dirty="0" smtClean="0">
                <a:latin typeface="Arial" charset="0"/>
              </a:rPr>
              <a:t>Экспериментальная установка и </a:t>
            </a:r>
            <a:br>
              <a:rPr kumimoji="0" lang="ru-RU" sz="2800" dirty="0" smtClean="0">
                <a:latin typeface="Arial" charset="0"/>
              </a:rPr>
            </a:br>
            <a:r>
              <a:rPr kumimoji="0" lang="ru-RU" sz="2800" dirty="0" smtClean="0">
                <a:latin typeface="Arial" charset="0"/>
              </a:rPr>
              <a:t>материалы для исследований</a:t>
            </a:r>
            <a:endParaRPr kumimoji="0" lang="ru-RU" sz="2800" dirty="0">
              <a:latin typeface="Arial" charset="0"/>
            </a:endParaRPr>
          </a:p>
        </p:txBody>
      </p:sp>
      <p:sp>
        <p:nvSpPr>
          <p:cNvPr id="27674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4016375" y="0"/>
            <a:ext cx="631825" cy="3603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63D8A57F-7D4F-CD42-AFF6-80A202034EE7}" type="slidenum">
              <a:rPr lang="en-US" sz="2400">
                <a:solidFill>
                  <a:srgbClr val="898989"/>
                </a:solidFill>
              </a:rPr>
              <a:pPr/>
              <a:t>5</a:t>
            </a:fld>
            <a:endParaRPr lang="en-US" sz="2400">
              <a:solidFill>
                <a:srgbClr val="898989"/>
              </a:solidFill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6299627"/>
              </p:ext>
            </p:extLst>
          </p:nvPr>
        </p:nvGraphicFramePr>
        <p:xfrm>
          <a:off x="4800600" y="1790954"/>
          <a:ext cx="4038601" cy="3238246"/>
        </p:xfrm>
        <a:graphic>
          <a:graphicData uri="http://schemas.openxmlformats.org/drawingml/2006/table">
            <a:tbl>
              <a:tblPr/>
              <a:tblGrid>
                <a:gridCol w="3276601"/>
                <a:gridCol w="762000"/>
              </a:tblGrid>
              <a:tr h="3000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Параметры лазерной установки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charset="0"/>
                        <a:cs typeface="MS Mincho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Значение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charset="0"/>
                        <a:cs typeface="MS Mincho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1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Длина волны </a:t>
                      </a:r>
                      <a:r>
                        <a:rPr kumimoji="0" lang="ru-RU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λ</a:t>
                      </a: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, мкм</a:t>
                      </a:r>
                      <a:endParaRPr kumimoji="0" lang="ru-RU" sz="16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charset="0"/>
                        <a:cs typeface="MS Mincho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1,06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charset="0"/>
                        <a:cs typeface="MS Mincho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1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Длительность импульса </a:t>
                      </a:r>
                      <a:r>
                        <a:rPr lang="el-GR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τ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, </a:t>
                      </a:r>
                      <a:r>
                        <a:rPr kumimoji="0" lang="ru-RU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нс</a:t>
                      </a:r>
                      <a:endParaRPr kumimoji="0" lang="ru-RU" sz="16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charset="0"/>
                        <a:cs typeface="MS Mincho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100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charset="0"/>
                        <a:cs typeface="MS Mincho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1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Mincho" charset="0"/>
                          <a:cs typeface="MS Mincho" charset="0"/>
                        </a:rPr>
                        <a:t>Диаметр пятна в фокусе </a:t>
                      </a: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Mincho" charset="0"/>
                          <a:cs typeface="MS Mincho" charset="0"/>
                        </a:rPr>
                        <a:t>2</a:t>
                      </a:r>
                      <a:r>
                        <a:rPr kumimoji="0" lang="en-US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Mincho" charset="0"/>
                          <a:cs typeface="MS Mincho" charset="0"/>
                        </a:rPr>
                        <a:t>r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Mincho" charset="0"/>
                          <a:cs typeface="MS Mincho" charset="0"/>
                        </a:rPr>
                        <a:t>, </a:t>
                      </a: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Mincho" charset="0"/>
                          <a:cs typeface="MS Mincho" charset="0"/>
                        </a:rPr>
                        <a:t>мкм</a:t>
                      </a: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Mincho" charset="0"/>
                          <a:cs typeface="MS Mincho" charset="0"/>
                        </a:rPr>
                        <a:t>50</a:t>
                      </a: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1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Частота следования импульсов 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f</a:t>
                      </a: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, кГц</a:t>
                      </a:r>
                      <a:endParaRPr kumimoji="0" lang="ru-RU" sz="16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charset="0"/>
                        <a:cs typeface="MS Mincho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20-99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charset="0"/>
                        <a:cs typeface="MS Mincho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1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Скорость сканирования </a:t>
                      </a:r>
                      <a:r>
                        <a:rPr kumimoji="0" lang="en-US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V</a:t>
                      </a:r>
                      <a:r>
                        <a:rPr kumimoji="0" lang="ru-RU" sz="1600" b="0" i="1" u="none" strike="noStrike" cap="none" normalizeH="0" baseline="-250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ск</a:t>
                      </a: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, мм/с</a:t>
                      </a:r>
                      <a:endParaRPr kumimoji="0" lang="ru-RU" sz="16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charset="0"/>
                        <a:cs typeface="MS Mincho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1-250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charset="0"/>
                        <a:cs typeface="MS Mincho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1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Mincho" charset="0"/>
                          <a:cs typeface="MS Mincho" charset="0"/>
                        </a:rPr>
                        <a:t>Средняя мощность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Mincho" charset="0"/>
                          <a:cs typeface="MS Mincho" charset="0"/>
                        </a:rPr>
                        <a:t>P</a:t>
                      </a:r>
                      <a:r>
                        <a:rPr kumimoji="0" lang="en-US" sz="1600" b="0" i="0" u="none" strike="noStrike" cap="none" normalizeH="0" baseline="-250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Mincho" charset="0"/>
                          <a:cs typeface="MS Mincho" charset="0"/>
                        </a:rPr>
                        <a:t>cp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Mincho" charset="0"/>
                          <a:cs typeface="MS Mincho" charset="0"/>
                        </a:rPr>
                        <a:t>, </a:t>
                      </a: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Mincho" charset="0"/>
                          <a:cs typeface="MS Mincho" charset="0"/>
                        </a:rPr>
                        <a:t>Вт</a:t>
                      </a: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Mincho" charset="0"/>
                          <a:cs typeface="MS Mincho" charset="0"/>
                        </a:rPr>
                        <a:t>1-20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charset="0"/>
                        <a:cs typeface="MS Mincho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1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Разрешение </a:t>
                      </a:r>
                      <a:r>
                        <a:rPr kumimoji="0" lang="en-US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</a:t>
                      </a: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, линий на мм</a:t>
                      </a:r>
                      <a:endParaRPr kumimoji="0" lang="ru-RU" sz="16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charset="0"/>
                        <a:cs typeface="MS Mincho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20-200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charset="0"/>
                        <a:cs typeface="MS Mincho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7704" name="Объект 2"/>
          <p:cNvSpPr txBox="1">
            <a:spLocks/>
          </p:cNvSpPr>
          <p:nvPr/>
        </p:nvSpPr>
        <p:spPr bwMode="auto">
          <a:xfrm>
            <a:off x="152400" y="2476500"/>
            <a:ext cx="48006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eaLnBrk="1" hangingPunct="1">
              <a:buFont typeface="Arial" charset="0"/>
              <a:buNone/>
            </a:pPr>
            <a:r>
              <a:rPr lang="ru-RU" sz="2000" b="1" u="sng" dirty="0" smtClean="0">
                <a:latin typeface="Arial" charset="0"/>
              </a:rPr>
              <a:t>Экспериментальная установка</a:t>
            </a:r>
            <a:r>
              <a:rPr lang="ru-RU" sz="2000" dirty="0" smtClean="0">
                <a:latin typeface="Arial" charset="0"/>
              </a:rPr>
              <a:t> </a:t>
            </a:r>
          </a:p>
          <a:p>
            <a:pPr eaLnBrk="1" hangingPunct="1">
              <a:buFont typeface="Arial" charset="0"/>
              <a:buNone/>
            </a:pPr>
            <a:r>
              <a:rPr lang="ru-RU" sz="2000" dirty="0" smtClean="0">
                <a:latin typeface="Arial" charset="0"/>
              </a:rPr>
              <a:t>на </a:t>
            </a:r>
            <a:r>
              <a:rPr lang="ru-RU" sz="2000" dirty="0">
                <a:latin typeface="Arial" charset="0"/>
              </a:rPr>
              <a:t>базе </a:t>
            </a:r>
            <a:r>
              <a:rPr lang="ru-RU" sz="2000" dirty="0" err="1">
                <a:latin typeface="Arial" charset="0"/>
              </a:rPr>
              <a:t>иттербиевого</a:t>
            </a:r>
            <a:r>
              <a:rPr lang="ru-RU" sz="2000" dirty="0">
                <a:latin typeface="Arial" charset="0"/>
              </a:rPr>
              <a:t> импульсного </a:t>
            </a:r>
          </a:p>
          <a:p>
            <a:pPr eaLnBrk="1" hangingPunct="1">
              <a:buFont typeface="Arial" charset="0"/>
              <a:buNone/>
            </a:pPr>
            <a:r>
              <a:rPr lang="ru-RU" sz="2000" dirty="0" smtClean="0">
                <a:latin typeface="Arial" charset="0"/>
              </a:rPr>
              <a:t>волоконного лазера</a:t>
            </a:r>
            <a:r>
              <a:rPr lang="ru-RU" sz="2000" dirty="0">
                <a:latin typeface="Arial" charset="0"/>
              </a:rPr>
              <a:t> </a:t>
            </a:r>
            <a:r>
              <a:rPr lang="ru-RU" sz="2000" dirty="0" smtClean="0">
                <a:latin typeface="Arial" charset="0"/>
              </a:rPr>
              <a:t>ИЛМИ - 20</a:t>
            </a:r>
            <a:endParaRPr lang="ru-RU" sz="2000" dirty="0">
              <a:latin typeface="Arial" charset="0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 bwMode="auto">
          <a:xfrm>
            <a:off x="152400" y="1638300"/>
            <a:ext cx="52578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eaLnBrk="1" hangingPunct="1">
              <a:buFont typeface="Arial" charset="0"/>
              <a:buNone/>
            </a:pPr>
            <a:r>
              <a:rPr lang="ru-RU" sz="2000" b="1" u="sng" dirty="0" smtClean="0">
                <a:solidFill>
                  <a:srgbClr val="252731"/>
                </a:solidFill>
                <a:latin typeface="Arial" charset="0"/>
              </a:rPr>
              <a:t>Материалы для исследований:</a:t>
            </a:r>
            <a:r>
              <a:rPr lang="ru-RU" sz="2000" dirty="0" smtClean="0">
                <a:solidFill>
                  <a:srgbClr val="252731"/>
                </a:solidFill>
                <a:latin typeface="Arial" charset="0"/>
              </a:rPr>
              <a:t> </a:t>
            </a:r>
            <a:endParaRPr lang="en-US" sz="2000" dirty="0" smtClean="0">
              <a:solidFill>
                <a:srgbClr val="252731"/>
              </a:solidFill>
              <a:latin typeface="Arial" charset="0"/>
            </a:endParaRPr>
          </a:p>
          <a:p>
            <a:pPr eaLnBrk="1" hangingPunct="1">
              <a:buFont typeface="Arial" charset="0"/>
              <a:buNone/>
            </a:pPr>
            <a:r>
              <a:rPr lang="en-US" sz="2000" dirty="0" smtClean="0">
                <a:solidFill>
                  <a:srgbClr val="252731"/>
                </a:solidFill>
                <a:latin typeface="Arial" charset="0"/>
              </a:rPr>
              <a:t>-</a:t>
            </a:r>
            <a:r>
              <a:rPr lang="ru-RU" sz="2000" dirty="0" smtClean="0">
                <a:solidFill>
                  <a:srgbClr val="252731"/>
                </a:solidFill>
                <a:latin typeface="Arial" charset="0"/>
              </a:rPr>
              <a:t>нержавеющая сталь марки12Х18Н10Т</a:t>
            </a:r>
            <a:r>
              <a:rPr lang="en-US" sz="2000" dirty="0">
                <a:solidFill>
                  <a:srgbClr val="252731"/>
                </a:solidFill>
                <a:latin typeface="Arial" charset="0"/>
              </a:rPr>
              <a:t>;</a:t>
            </a:r>
            <a:endParaRPr lang="ru-RU" sz="2000" dirty="0" smtClean="0">
              <a:solidFill>
                <a:srgbClr val="252731"/>
              </a:solidFill>
              <a:latin typeface="Arial" charset="0"/>
            </a:endParaRPr>
          </a:p>
          <a:p>
            <a:pPr eaLnBrk="1" hangingPunct="1"/>
            <a:r>
              <a:rPr lang="ru-RU" sz="2000" dirty="0" smtClean="0">
                <a:solidFill>
                  <a:srgbClr val="252731"/>
                </a:solidFill>
                <a:latin typeface="Arial" charset="0"/>
              </a:rPr>
              <a:t>-технический титан BT1</a:t>
            </a:r>
            <a:r>
              <a:rPr lang="ru-RU" sz="2000" dirty="0">
                <a:solidFill>
                  <a:srgbClr val="252731"/>
                </a:solidFill>
                <a:latin typeface="Arial" charset="0"/>
              </a:rPr>
              <a:t>-</a:t>
            </a:r>
            <a:r>
              <a:rPr lang="ru-RU" sz="2000" dirty="0" smtClean="0">
                <a:solidFill>
                  <a:srgbClr val="252731"/>
                </a:solidFill>
                <a:latin typeface="Arial" charset="0"/>
              </a:rPr>
              <a:t>0</a:t>
            </a:r>
            <a:r>
              <a:rPr lang="en-US" sz="2000" dirty="0" smtClean="0">
                <a:solidFill>
                  <a:srgbClr val="252731"/>
                </a:solidFill>
                <a:latin typeface="Arial" charset="0"/>
              </a:rPr>
              <a:t>.</a:t>
            </a:r>
            <a:endParaRPr lang="ru-RU" sz="2000" dirty="0">
              <a:solidFill>
                <a:srgbClr val="252731"/>
              </a:solidFill>
              <a:latin typeface="Arial" charset="0"/>
            </a:endParaRPr>
          </a:p>
        </p:txBody>
      </p:sp>
      <p:sp>
        <p:nvSpPr>
          <p:cNvPr id="10" name="Объект 2"/>
          <p:cNvSpPr txBox="1">
            <a:spLocks/>
          </p:cNvSpPr>
          <p:nvPr/>
        </p:nvSpPr>
        <p:spPr bwMode="auto">
          <a:xfrm>
            <a:off x="304800" y="5372100"/>
            <a:ext cx="85344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lvl="0" algn="just" eaLnBrk="1" hangingPunct="1"/>
            <a:r>
              <a:rPr lang="ru-RU" sz="1600" dirty="0">
                <a:latin typeface="Arial" charset="0"/>
              </a:rPr>
              <a:t>ПК – персональный компьютер; ПО – программное обеспечение; БУС – блок управления </a:t>
            </a:r>
            <a:r>
              <a:rPr lang="ru-RU" sz="1600" dirty="0" err="1">
                <a:latin typeface="Arial" charset="0"/>
              </a:rPr>
              <a:t>сканаторами</a:t>
            </a:r>
            <a:r>
              <a:rPr lang="ru-RU" sz="1600" dirty="0">
                <a:latin typeface="Arial" charset="0"/>
              </a:rPr>
              <a:t>; </a:t>
            </a:r>
            <a:r>
              <a:rPr lang="ru-RU" sz="1600" dirty="0" smtClean="0">
                <a:latin typeface="Arial" charset="0"/>
              </a:rPr>
              <a:t>БПУ </a:t>
            </a:r>
            <a:r>
              <a:rPr lang="ru-RU" sz="1600" dirty="0">
                <a:latin typeface="Arial" charset="0"/>
              </a:rPr>
              <a:t>– блок </a:t>
            </a:r>
            <a:r>
              <a:rPr lang="ru-RU" sz="1600" dirty="0" smtClean="0">
                <a:latin typeface="Arial" charset="0"/>
              </a:rPr>
              <a:t>питания и управления </a:t>
            </a:r>
            <a:r>
              <a:rPr lang="ru-RU" sz="1600" dirty="0">
                <a:latin typeface="Arial" charset="0"/>
              </a:rPr>
              <a:t>лазера; И</a:t>
            </a:r>
            <a:r>
              <a:rPr lang="ru-RU" sz="1600" dirty="0" smtClean="0">
                <a:latin typeface="Arial" charset="0"/>
              </a:rPr>
              <a:t> </a:t>
            </a:r>
            <a:r>
              <a:rPr lang="ru-RU" sz="1600" dirty="0">
                <a:latin typeface="Arial" charset="0"/>
              </a:rPr>
              <a:t>– </a:t>
            </a:r>
            <a:r>
              <a:rPr lang="ru-RU" sz="1600" dirty="0" smtClean="0">
                <a:latin typeface="Arial" charset="0"/>
              </a:rPr>
              <a:t>излучатель; </a:t>
            </a:r>
            <a:r>
              <a:rPr lang="ru-RU" sz="1600" dirty="0">
                <a:latin typeface="Arial" charset="0"/>
              </a:rPr>
              <a:t>О</a:t>
            </a:r>
            <a:r>
              <a:rPr lang="ru-RU" sz="1600" dirty="0" smtClean="0">
                <a:latin typeface="Arial" charset="0"/>
              </a:rPr>
              <a:t>В </a:t>
            </a:r>
            <a:r>
              <a:rPr lang="ru-RU" sz="1600" dirty="0">
                <a:latin typeface="Arial" charset="0"/>
              </a:rPr>
              <a:t>– </a:t>
            </a:r>
            <a:r>
              <a:rPr lang="ru-RU" sz="1600" dirty="0" smtClean="0">
                <a:latin typeface="Arial" charset="0"/>
              </a:rPr>
              <a:t>оптическое </a:t>
            </a:r>
            <a:r>
              <a:rPr lang="ru-RU" sz="1600" dirty="0">
                <a:latin typeface="Arial" charset="0"/>
              </a:rPr>
              <a:t>волокно; </a:t>
            </a:r>
            <a:r>
              <a:rPr lang="ru-RU" sz="1600" dirty="0" smtClean="0">
                <a:latin typeface="Arial" charset="0"/>
              </a:rPr>
              <a:t>РЛ </a:t>
            </a:r>
            <a:r>
              <a:rPr lang="ru-RU" sz="1600" dirty="0">
                <a:latin typeface="Arial" charset="0"/>
              </a:rPr>
              <a:t>– расширитель луча; ВЛ – визуализирующий </a:t>
            </a:r>
            <a:r>
              <a:rPr lang="ru-RU" sz="1600" dirty="0" smtClean="0">
                <a:latin typeface="Arial" charset="0"/>
              </a:rPr>
              <a:t>лазер (</a:t>
            </a:r>
            <a:r>
              <a:rPr lang="ru-RU" sz="1600" i="1" dirty="0" smtClean="0">
                <a:latin typeface="Arial" charset="0"/>
              </a:rPr>
              <a:t>λ</a:t>
            </a:r>
            <a:r>
              <a:rPr lang="ru-RU" sz="1600" dirty="0" smtClean="0">
                <a:latin typeface="Arial" charset="0"/>
              </a:rPr>
              <a:t>=0,65 мкм); </a:t>
            </a:r>
            <a:r>
              <a:rPr lang="ru-RU" sz="1600" dirty="0">
                <a:latin typeface="Arial" charset="0"/>
              </a:rPr>
              <a:t>ОС – отклоняющая система </a:t>
            </a:r>
            <a:r>
              <a:rPr lang="ru-RU" sz="1600" dirty="0" smtClean="0">
                <a:latin typeface="Arial" charset="0"/>
              </a:rPr>
              <a:t>(2 гальванометрических </a:t>
            </a:r>
            <a:r>
              <a:rPr lang="ru-RU" sz="1600" dirty="0" err="1" smtClean="0">
                <a:latin typeface="Arial" charset="0"/>
              </a:rPr>
              <a:t>сканатора</a:t>
            </a:r>
            <a:r>
              <a:rPr lang="ru-RU" sz="1600" dirty="0" smtClean="0">
                <a:latin typeface="Arial" charset="0"/>
              </a:rPr>
              <a:t> «GSI </a:t>
            </a:r>
            <a:r>
              <a:rPr lang="ru-RU" sz="1600" dirty="0" err="1" smtClean="0">
                <a:latin typeface="Arial" charset="0"/>
              </a:rPr>
              <a:t>Lumonics</a:t>
            </a:r>
            <a:r>
              <a:rPr lang="ru-RU" sz="1600" dirty="0" smtClean="0">
                <a:latin typeface="Arial" charset="0"/>
              </a:rPr>
              <a:t>»); ФС – фокусирующая система (</a:t>
            </a:r>
            <a:r>
              <a:rPr lang="en-US" sz="1600" dirty="0" err="1">
                <a:latin typeface="Arial" charset="0"/>
              </a:rPr>
              <a:t>Linos</a:t>
            </a:r>
            <a:r>
              <a:rPr lang="en-US" sz="1600" dirty="0">
                <a:latin typeface="Arial" charset="0"/>
              </a:rPr>
              <a:t> F-Theta-</a:t>
            </a:r>
            <a:r>
              <a:rPr lang="en-US" sz="1600" dirty="0" err="1">
                <a:latin typeface="Arial" charset="0"/>
              </a:rPr>
              <a:t>Ronar</a:t>
            </a:r>
            <a:r>
              <a:rPr lang="en-US" sz="1600" dirty="0">
                <a:latin typeface="Arial" charset="0"/>
              </a:rPr>
              <a:t> </a:t>
            </a:r>
            <a:r>
              <a:rPr lang="en-US" sz="1600" dirty="0" smtClean="0">
                <a:latin typeface="Arial" charset="0"/>
              </a:rPr>
              <a:t>F-</a:t>
            </a:r>
            <a:r>
              <a:rPr lang="ru-RU" sz="1600" dirty="0" smtClean="0">
                <a:latin typeface="Arial" charset="0"/>
              </a:rPr>
              <a:t>160мм,</a:t>
            </a:r>
            <a:r>
              <a:rPr lang="en-US" sz="1600" dirty="0" smtClean="0">
                <a:latin typeface="Arial" charset="0"/>
              </a:rPr>
              <a:t>1064</a:t>
            </a:r>
            <a:r>
              <a:rPr lang="ru-RU" sz="1600" dirty="0" err="1" smtClean="0">
                <a:latin typeface="Arial" charset="0"/>
              </a:rPr>
              <a:t>нм</a:t>
            </a:r>
            <a:r>
              <a:rPr lang="ru-RU" sz="1600" dirty="0" smtClean="0">
                <a:latin typeface="Arial" charset="0"/>
              </a:rPr>
              <a:t>).</a:t>
            </a:r>
            <a:endParaRPr lang="ru-RU" sz="16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Заголовок 1"/>
          <p:cNvSpPr>
            <a:spLocks noGrp="1"/>
          </p:cNvSpPr>
          <p:nvPr>
            <p:ph type="title"/>
          </p:nvPr>
        </p:nvSpPr>
        <p:spPr bwMode="auto">
          <a:xfrm>
            <a:off x="287338" y="457200"/>
            <a:ext cx="8551862" cy="1143000"/>
          </a:xfrm>
        </p:spPr>
        <p:txBody>
          <a:bodyPr/>
          <a:lstStyle/>
          <a:p>
            <a:pPr eaLnBrk="1" hangingPunct="1"/>
            <a:r>
              <a:rPr kumimoji="0" lang="ru-RU" sz="2800">
                <a:latin typeface="Arial" charset="0"/>
              </a:rPr>
              <a:t>Параметры лазерного воздействия, определяющие цвет поверхности</a:t>
            </a:r>
          </a:p>
        </p:txBody>
      </p:sp>
      <p:sp>
        <p:nvSpPr>
          <p:cNvPr id="103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031" name="TextBox 34"/>
          <p:cNvSpPr txBox="1">
            <a:spLocks noChangeArrowheads="1"/>
          </p:cNvSpPr>
          <p:nvPr/>
        </p:nvSpPr>
        <p:spPr bwMode="auto">
          <a:xfrm>
            <a:off x="304800" y="5740400"/>
            <a:ext cx="8534400" cy="1016000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just"/>
            <a:r>
              <a:rPr lang="ru-RU" sz="2000" dirty="0">
                <a:latin typeface="Arial" charset="0"/>
              </a:rPr>
              <a:t>Один и тот же цвет поверхности можно получить</a:t>
            </a:r>
            <a:r>
              <a:rPr lang="en-US" sz="2000" dirty="0">
                <a:latin typeface="Arial" charset="0"/>
              </a:rPr>
              <a:t> </a:t>
            </a:r>
            <a:r>
              <a:rPr lang="ru-RU" sz="2000" dirty="0">
                <a:latin typeface="Arial" charset="0"/>
              </a:rPr>
              <a:t>при различных </a:t>
            </a:r>
            <a:r>
              <a:rPr lang="ru-RU" sz="2000" dirty="0" smtClean="0">
                <a:latin typeface="Arial" charset="0"/>
              </a:rPr>
              <a:t>комбинациях плотности мощности (</a:t>
            </a:r>
            <a:r>
              <a:rPr lang="en-US" sz="2000" dirty="0" smtClean="0">
                <a:latin typeface="Arial" charset="0"/>
              </a:rPr>
              <a:t>q</a:t>
            </a:r>
            <a:r>
              <a:rPr lang="ru-RU" sz="2000" dirty="0" smtClean="0">
                <a:latin typeface="Arial" charset="0"/>
              </a:rPr>
              <a:t>), перекрытия </a:t>
            </a:r>
            <a:r>
              <a:rPr lang="ru-RU" sz="2000" dirty="0">
                <a:latin typeface="Arial" charset="0"/>
              </a:rPr>
              <a:t>по оси </a:t>
            </a:r>
            <a:r>
              <a:rPr lang="ru-RU" sz="2000" dirty="0" smtClean="0">
                <a:latin typeface="Arial" charset="0"/>
              </a:rPr>
              <a:t>х (</a:t>
            </a:r>
            <a:r>
              <a:rPr lang="en-US" sz="2000" dirty="0" smtClean="0">
                <a:latin typeface="Arial" charset="0"/>
              </a:rPr>
              <a:t>L</a:t>
            </a:r>
            <a:r>
              <a:rPr lang="en-US" sz="2000" baseline="-25000" dirty="0" smtClean="0">
                <a:latin typeface="Arial" charset="0"/>
              </a:rPr>
              <a:t>x</a:t>
            </a:r>
            <a:r>
              <a:rPr lang="ru-RU" sz="2000" dirty="0" smtClean="0">
                <a:latin typeface="Arial" charset="0"/>
              </a:rPr>
              <a:t>) и</a:t>
            </a:r>
            <a:endParaRPr lang="ru-RU" sz="2000" dirty="0">
              <a:latin typeface="Arial" charset="0"/>
            </a:endParaRPr>
          </a:p>
          <a:p>
            <a:pPr algn="just"/>
            <a:r>
              <a:rPr lang="ru-RU" sz="2000" dirty="0" smtClean="0">
                <a:latin typeface="Arial" charset="0"/>
              </a:rPr>
              <a:t>перекрытия </a:t>
            </a:r>
            <a:r>
              <a:rPr lang="ru-RU" sz="2000" dirty="0">
                <a:latin typeface="Arial" charset="0"/>
              </a:rPr>
              <a:t>по оси </a:t>
            </a:r>
            <a:r>
              <a:rPr lang="ru-RU" sz="2000" dirty="0" smtClean="0">
                <a:latin typeface="Arial" charset="0"/>
              </a:rPr>
              <a:t>у (</a:t>
            </a:r>
            <a:r>
              <a:rPr lang="en-US" sz="2000" dirty="0" smtClean="0">
                <a:latin typeface="Arial" charset="0"/>
              </a:rPr>
              <a:t>L</a:t>
            </a:r>
            <a:r>
              <a:rPr lang="en-US" sz="2000" baseline="-25000" dirty="0" smtClean="0">
                <a:latin typeface="Arial" charset="0"/>
              </a:rPr>
              <a:t>y</a:t>
            </a:r>
            <a:r>
              <a:rPr lang="ru-RU" sz="2000" dirty="0" smtClean="0">
                <a:latin typeface="Arial" charset="0"/>
              </a:rPr>
              <a:t>).</a:t>
            </a:r>
            <a:endParaRPr lang="ru-RU" sz="2000" dirty="0">
              <a:latin typeface="Arial" charset="0"/>
            </a:endParaRPr>
          </a:p>
        </p:txBody>
      </p:sp>
      <p:sp>
        <p:nvSpPr>
          <p:cNvPr id="1032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4016375" y="0"/>
            <a:ext cx="631825" cy="3603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EBF899B4-629C-C14C-9CC3-4EECB78B8316}" type="slidenum">
              <a:rPr lang="en-US" sz="2400">
                <a:solidFill>
                  <a:srgbClr val="898989"/>
                </a:solidFill>
              </a:rPr>
              <a:pPr/>
              <a:t>6</a:t>
            </a:fld>
            <a:endParaRPr lang="en-US" sz="2400">
              <a:solidFill>
                <a:srgbClr val="898989"/>
              </a:solidFill>
            </a:endParaRPr>
          </a:p>
        </p:txBody>
      </p:sp>
      <p:pic>
        <p:nvPicPr>
          <p:cNvPr id="1033" name="Изображение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27200"/>
            <a:ext cx="5429250" cy="360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" name="Прямоугольник 1"/>
          <p:cNvSpPr>
            <a:spLocks noChangeArrowheads="1"/>
          </p:cNvSpPr>
          <p:nvPr/>
        </p:nvSpPr>
        <p:spPr bwMode="auto">
          <a:xfrm>
            <a:off x="2667000" y="1741488"/>
            <a:ext cx="61722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ru-RU" sz="1600" dirty="0">
                <a:latin typeface="Arial" charset="0"/>
              </a:rPr>
              <a:t>Принцип последовательного сканирования лазерного пучка диаметром </a:t>
            </a:r>
            <a:r>
              <a:rPr lang="ru-RU" sz="1600" dirty="0" smtClean="0">
                <a:latin typeface="Arial" charset="0"/>
              </a:rPr>
              <a:t>2</a:t>
            </a:r>
            <a:r>
              <a:rPr lang="en-US" sz="1600" dirty="0" smtClean="0">
                <a:latin typeface="Arial" charset="0"/>
              </a:rPr>
              <a:t>r</a:t>
            </a:r>
            <a:r>
              <a:rPr lang="ru-RU" sz="1600" dirty="0" smtClean="0">
                <a:latin typeface="Arial" charset="0"/>
              </a:rPr>
              <a:t> </a:t>
            </a:r>
            <a:r>
              <a:rPr lang="ru-RU" sz="1600" dirty="0">
                <a:latin typeface="Arial" charset="0"/>
              </a:rPr>
              <a:t>и схематичное изображение перекрытия по осям х (</a:t>
            </a:r>
            <a:r>
              <a:rPr lang="ru-RU" sz="1600" dirty="0" err="1">
                <a:latin typeface="Arial" charset="0"/>
              </a:rPr>
              <a:t>L</a:t>
            </a:r>
            <a:r>
              <a:rPr lang="ru-RU" sz="1600" baseline="-25000" dirty="0" err="1">
                <a:latin typeface="Arial" charset="0"/>
              </a:rPr>
              <a:t>x</a:t>
            </a:r>
            <a:r>
              <a:rPr lang="ru-RU" sz="1600" dirty="0">
                <a:latin typeface="Arial" charset="0"/>
              </a:rPr>
              <a:t>) и у (</a:t>
            </a:r>
            <a:r>
              <a:rPr lang="ru-RU" sz="1600" dirty="0" err="1">
                <a:latin typeface="Arial" charset="0"/>
              </a:rPr>
              <a:t>L</a:t>
            </a:r>
            <a:r>
              <a:rPr lang="ru-RU" sz="1600" baseline="-25000" dirty="0" err="1">
                <a:latin typeface="Arial" charset="0"/>
              </a:rPr>
              <a:t>y</a:t>
            </a:r>
            <a:r>
              <a:rPr lang="ru-RU" sz="1600" dirty="0">
                <a:latin typeface="Arial" charset="0"/>
              </a:rPr>
              <a:t>). Штриховая линия – холостой ход (в этот момент генерация лазера </a:t>
            </a:r>
            <a:r>
              <a:rPr lang="ru-RU" sz="1600" dirty="0" smtClean="0">
                <a:latin typeface="Arial" charset="0"/>
              </a:rPr>
              <a:t>отсутствует</a:t>
            </a:r>
            <a:r>
              <a:rPr lang="en-US" sz="1600" dirty="0" smtClean="0">
                <a:latin typeface="Arial" charset="0"/>
              </a:rPr>
              <a:t>).</a:t>
            </a:r>
            <a:r>
              <a:rPr lang="ru-RU" sz="1600" dirty="0" smtClean="0">
                <a:latin typeface="Arial" charset="0"/>
              </a:rPr>
              <a:t> </a:t>
            </a:r>
            <a:endParaRPr lang="ru-RU" sz="1600" dirty="0">
              <a:latin typeface="Arial" charset="0"/>
            </a:endParaRPr>
          </a:p>
        </p:txBody>
      </p:sp>
      <p:pic>
        <p:nvPicPr>
          <p:cNvPr id="3" name="Изображение 2" descr="Рисунок1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2968752"/>
            <a:ext cx="2460060" cy="917448"/>
          </a:xfrm>
          <a:prstGeom prst="rect">
            <a:avLst/>
          </a:prstGeom>
        </p:spPr>
      </p:pic>
      <p:pic>
        <p:nvPicPr>
          <p:cNvPr id="4" name="Изображение 3" descr="Рисунок2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3934968"/>
            <a:ext cx="3000226" cy="713232"/>
          </a:xfrm>
          <a:prstGeom prst="rect">
            <a:avLst/>
          </a:prstGeom>
        </p:spPr>
      </p:pic>
      <p:pic>
        <p:nvPicPr>
          <p:cNvPr id="5" name="Изображение 4" descr="Рисунок3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4648200"/>
            <a:ext cx="3054926" cy="685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57400" y="2221468"/>
            <a:ext cx="38183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dirty="0" smtClean="0"/>
              <a:t>2</a:t>
            </a:r>
            <a:r>
              <a:rPr lang="en-US" dirty="0" smtClean="0"/>
              <a:t>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9" descr="красный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362200"/>
            <a:ext cx="146526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Заголовок 1"/>
          <p:cNvSpPr>
            <a:spLocks noGrp="1"/>
          </p:cNvSpPr>
          <p:nvPr>
            <p:ph type="title"/>
          </p:nvPr>
        </p:nvSpPr>
        <p:spPr bwMode="auto">
          <a:xfrm>
            <a:off x="304800" y="457200"/>
            <a:ext cx="8534400" cy="1143000"/>
          </a:xfrm>
        </p:spPr>
        <p:txBody>
          <a:bodyPr/>
          <a:lstStyle/>
          <a:p>
            <a:pPr eaLnBrk="1" hangingPunct="1"/>
            <a:r>
              <a:rPr kumimoji="0" lang="ru-RU" sz="2800">
                <a:latin typeface="Arial" charset="0"/>
              </a:rPr>
              <a:t>Цвет поверхности – «интегральный цвет» микроскопических областей</a:t>
            </a:r>
            <a:endParaRPr kumimoji="0" lang="en-US" sz="2800">
              <a:latin typeface="Arial" charset="0"/>
            </a:endParaRPr>
          </a:p>
        </p:txBody>
      </p:sp>
      <p:pic>
        <p:nvPicPr>
          <p:cNvPr id="28677" name="Picture 10" descr="зеленый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733800"/>
            <a:ext cx="1447800" cy="127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Прямоугольник 33"/>
          <p:cNvSpPr/>
          <p:nvPr/>
        </p:nvSpPr>
        <p:spPr>
          <a:xfrm>
            <a:off x="2667000" y="3124200"/>
            <a:ext cx="228600" cy="228600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cxnSp>
        <p:nvCxnSpPr>
          <p:cNvPr id="35" name="Прямая соединительная линия 34"/>
          <p:cNvCxnSpPr/>
          <p:nvPr/>
        </p:nvCxnSpPr>
        <p:spPr>
          <a:xfrm>
            <a:off x="2895600" y="3352800"/>
            <a:ext cx="533400" cy="1295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80" name="TextBox 11"/>
          <p:cNvSpPr txBox="1">
            <a:spLocks noChangeArrowheads="1"/>
          </p:cNvSpPr>
          <p:nvPr/>
        </p:nvSpPr>
        <p:spPr bwMode="auto">
          <a:xfrm>
            <a:off x="685800" y="3124200"/>
            <a:ext cx="365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r>
              <a:rPr lang="ru-RU"/>
              <a:t>а)</a:t>
            </a:r>
            <a:endParaRPr lang="en-US"/>
          </a:p>
        </p:txBody>
      </p:sp>
      <p:sp>
        <p:nvSpPr>
          <p:cNvPr id="28681" name="TextBox 25"/>
          <p:cNvSpPr txBox="1">
            <a:spLocks noChangeArrowheads="1"/>
          </p:cNvSpPr>
          <p:nvPr/>
        </p:nvSpPr>
        <p:spPr bwMode="auto">
          <a:xfrm>
            <a:off x="2286000" y="1992313"/>
            <a:ext cx="3794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r>
              <a:rPr lang="ru-RU"/>
              <a:t>б)</a:t>
            </a:r>
            <a:endParaRPr lang="en-US"/>
          </a:p>
        </p:txBody>
      </p:sp>
      <p:sp>
        <p:nvSpPr>
          <p:cNvPr id="28682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4016375" y="0"/>
            <a:ext cx="631825" cy="3603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7526907D-BC22-3D4C-901A-E018E29CD204}" type="slidenum">
              <a:rPr lang="en-US" sz="2400">
                <a:solidFill>
                  <a:srgbClr val="898989"/>
                </a:solidFill>
              </a:rPr>
              <a:pPr/>
              <a:t>7</a:t>
            </a:fld>
            <a:endParaRPr lang="en-US" sz="2400">
              <a:solidFill>
                <a:srgbClr val="898989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257800" y="1828800"/>
            <a:ext cx="3581400" cy="2862322"/>
          </a:xfrm>
          <a:prstGeom prst="rect">
            <a:avLst/>
          </a:prstGeom>
          <a:ln>
            <a:solidFill>
              <a:srgbClr val="99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eaLnBrk="1" hangingPunct="1"/>
            <a:r>
              <a:rPr lang="ru-RU" sz="2000" dirty="0">
                <a:solidFill>
                  <a:srgbClr val="000000"/>
                </a:solidFill>
                <a:latin typeface="Arial" charset="0"/>
              </a:rPr>
              <a:t>- значения </a:t>
            </a:r>
            <a:r>
              <a:rPr lang="en-US" sz="2000" dirty="0">
                <a:solidFill>
                  <a:srgbClr val="262626"/>
                </a:solidFill>
                <a:latin typeface="Arial" charset="0"/>
              </a:rPr>
              <a:t>L</a:t>
            </a:r>
            <a:r>
              <a:rPr lang="ru-RU" sz="2000" baseline="-25000" dirty="0">
                <a:solidFill>
                  <a:srgbClr val="262626"/>
                </a:solidFill>
                <a:latin typeface="Arial" charset="0"/>
              </a:rPr>
              <a:t>x</a:t>
            </a:r>
            <a:r>
              <a:rPr lang="en-US" sz="2000" dirty="0">
                <a:solidFill>
                  <a:srgbClr val="262626"/>
                </a:solidFill>
                <a:latin typeface="Arial" charset="0"/>
              </a:rPr>
              <a:t> </a:t>
            </a:r>
            <a:r>
              <a:rPr lang="ru-RU" sz="2000" dirty="0">
                <a:solidFill>
                  <a:srgbClr val="262626"/>
                </a:solidFill>
                <a:latin typeface="Arial" charset="0"/>
              </a:rPr>
              <a:t>и </a:t>
            </a:r>
            <a:r>
              <a:rPr lang="en-US" sz="2000" dirty="0">
                <a:solidFill>
                  <a:srgbClr val="262626"/>
                </a:solidFill>
                <a:latin typeface="Arial" charset="0"/>
              </a:rPr>
              <a:t>L</a:t>
            </a:r>
            <a:r>
              <a:rPr lang="ru-RU" sz="2000" baseline="-25000" dirty="0">
                <a:solidFill>
                  <a:srgbClr val="262626"/>
                </a:solidFill>
                <a:latin typeface="Arial" charset="0"/>
              </a:rPr>
              <a:t>у </a:t>
            </a:r>
            <a:r>
              <a:rPr lang="ru-RU" sz="2000" dirty="0">
                <a:solidFill>
                  <a:srgbClr val="262626"/>
                </a:solidFill>
                <a:latin typeface="Arial" charset="0"/>
              </a:rPr>
              <a:t>в диапазоне </a:t>
            </a:r>
            <a:r>
              <a:rPr lang="ru-RU" sz="2000" dirty="0"/>
              <a:t>от 80 до 99</a:t>
            </a:r>
            <a:r>
              <a:rPr lang="en-US" sz="2000" dirty="0"/>
              <a:t> %</a:t>
            </a:r>
            <a:endParaRPr lang="ru-RU" sz="2000" dirty="0"/>
          </a:p>
          <a:p>
            <a:pPr eaLnBrk="1" hangingPunct="1"/>
            <a:r>
              <a:rPr kumimoji="1" lang="ru-RU" sz="2000" dirty="0"/>
              <a:t>(обеспечивает более равномерный нагрев)</a:t>
            </a:r>
          </a:p>
          <a:p>
            <a:pPr eaLnBrk="1" hangingPunct="1"/>
            <a:r>
              <a:rPr lang="ru-RU" sz="2000" dirty="0">
                <a:solidFill>
                  <a:srgbClr val="000000"/>
                </a:solidFill>
                <a:latin typeface="Arial" charset="0"/>
              </a:rPr>
              <a:t> - </a:t>
            </a:r>
            <a:r>
              <a:rPr lang="ru-RU" sz="2000" dirty="0" smtClean="0">
                <a:solidFill>
                  <a:srgbClr val="000000"/>
                </a:solidFill>
                <a:latin typeface="Arial" charset="0"/>
              </a:rPr>
              <a:t>значения 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q </a:t>
            </a:r>
          </a:p>
          <a:p>
            <a:pPr eaLnBrk="1" hangingPunct="1"/>
            <a:r>
              <a:rPr lang="ru-RU" sz="2000" dirty="0">
                <a:solidFill>
                  <a:srgbClr val="000000"/>
                </a:solidFill>
                <a:latin typeface="Arial" charset="0"/>
              </a:rPr>
              <a:t>=</a:t>
            </a:r>
            <a:r>
              <a:rPr lang="ru-RU" sz="2000" dirty="0" smtClean="0">
                <a:solidFill>
                  <a:srgbClr val="000000"/>
                </a:solidFill>
                <a:latin typeface="Arial" charset="0"/>
              </a:rPr>
              <a:t>2,91</a:t>
            </a:r>
            <a:r>
              <a:rPr lang="ru-RU" sz="2000" dirty="0">
                <a:solidFill>
                  <a:srgbClr val="000000"/>
                </a:solidFill>
                <a:latin typeface="Arial" charset="0"/>
              </a:rPr>
              <a:t>*10</a:t>
            </a:r>
            <a:r>
              <a:rPr lang="ru-RU" sz="2000" baseline="30000" dirty="0">
                <a:solidFill>
                  <a:srgbClr val="000000"/>
                </a:solidFill>
                <a:latin typeface="Arial" charset="0"/>
              </a:rPr>
              <a:t>11</a:t>
            </a:r>
            <a:r>
              <a:rPr lang="ru-RU" sz="2000" dirty="0">
                <a:solidFill>
                  <a:srgbClr val="000000"/>
                </a:solidFill>
                <a:latin typeface="Arial" charset="0"/>
              </a:rPr>
              <a:t> Вт/м</a:t>
            </a:r>
            <a:r>
              <a:rPr lang="ru-RU" sz="2000" baseline="30000" dirty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ru-RU" sz="2000" dirty="0">
                <a:solidFill>
                  <a:srgbClr val="000000"/>
                </a:solidFill>
                <a:latin typeface="Arial" charset="0"/>
              </a:rPr>
              <a:t> (сталь)</a:t>
            </a:r>
          </a:p>
          <a:p>
            <a:pPr eaLnBrk="1" hangingPunct="1"/>
            <a:r>
              <a:rPr lang="ru-RU" sz="2000" dirty="0">
                <a:solidFill>
                  <a:srgbClr val="000000"/>
                </a:solidFill>
                <a:latin typeface="Arial" charset="0"/>
              </a:rPr>
              <a:t>=</a:t>
            </a:r>
            <a:r>
              <a:rPr lang="ru-RU" sz="2000" dirty="0" smtClean="0">
                <a:solidFill>
                  <a:srgbClr val="000000"/>
                </a:solidFill>
                <a:latin typeface="Arial" charset="0"/>
              </a:rPr>
              <a:t>1,24</a:t>
            </a:r>
            <a:r>
              <a:rPr lang="ru-RU" sz="2000" dirty="0">
                <a:solidFill>
                  <a:srgbClr val="000000"/>
                </a:solidFill>
                <a:latin typeface="Arial" charset="0"/>
              </a:rPr>
              <a:t>*10</a:t>
            </a:r>
            <a:r>
              <a:rPr lang="ru-RU" sz="2000" baseline="30000" dirty="0">
                <a:solidFill>
                  <a:srgbClr val="000000"/>
                </a:solidFill>
                <a:latin typeface="Arial" charset="0"/>
              </a:rPr>
              <a:t>11</a:t>
            </a:r>
            <a:r>
              <a:rPr lang="ru-RU" sz="2000" dirty="0">
                <a:solidFill>
                  <a:srgbClr val="000000"/>
                </a:solidFill>
                <a:latin typeface="Arial" charset="0"/>
              </a:rPr>
              <a:t> Вт/м</a:t>
            </a:r>
            <a:r>
              <a:rPr lang="ru-RU" sz="2000" baseline="30000" dirty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ru-RU" sz="2000" dirty="0">
                <a:solidFill>
                  <a:srgbClr val="000000"/>
                </a:solidFill>
                <a:latin typeface="Arial" charset="0"/>
              </a:rPr>
              <a:t> (титан)</a:t>
            </a:r>
          </a:p>
          <a:p>
            <a:pPr eaLnBrk="1" hangingPunct="1"/>
            <a:r>
              <a:rPr lang="ru-RU" sz="2000" dirty="0" smtClean="0">
                <a:solidFill>
                  <a:srgbClr val="000000"/>
                </a:solidFill>
                <a:latin typeface="Arial" charset="0"/>
              </a:rPr>
              <a:t>(</a:t>
            </a:r>
            <a:r>
              <a:rPr kumimoji="1" lang="ru-RU" sz="2000" dirty="0" smtClean="0"/>
              <a:t>максимально возможная производительность </a:t>
            </a:r>
            <a:r>
              <a:rPr kumimoji="1" lang="ru-RU" sz="2000" dirty="0"/>
              <a:t>процесса</a:t>
            </a:r>
            <a:r>
              <a:rPr lang="ru-RU" sz="2000" dirty="0">
                <a:solidFill>
                  <a:srgbClr val="000000"/>
                </a:solidFill>
                <a:latin typeface="Arial" charset="0"/>
              </a:rPr>
              <a:t>)</a:t>
            </a:r>
          </a:p>
        </p:txBody>
      </p:sp>
      <p:pic>
        <p:nvPicPr>
          <p:cNvPr id="28684" name="Picture 8" descr="голубой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28800"/>
            <a:ext cx="1447800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1066800" y="1981200"/>
            <a:ext cx="228600" cy="228600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 flipH="1">
            <a:off x="1295400" y="1905000"/>
            <a:ext cx="2895600" cy="228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687" name="Picture 11" descr="f=70кГц v=50 мм P=2 Вт, N=1000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60" t="51401" r="15417" b="15131"/>
          <a:stretch>
            <a:fillRect/>
          </a:stretch>
        </p:blipFill>
        <p:spPr bwMode="auto">
          <a:xfrm>
            <a:off x="3200400" y="1828800"/>
            <a:ext cx="2005013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8" name="TextBox 25"/>
          <p:cNvSpPr txBox="1">
            <a:spLocks noChangeArrowheads="1"/>
          </p:cNvSpPr>
          <p:nvPr/>
        </p:nvSpPr>
        <p:spPr bwMode="auto">
          <a:xfrm>
            <a:off x="304800" y="4114800"/>
            <a:ext cx="3794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r>
              <a:rPr lang="ru-RU"/>
              <a:t>в)</a:t>
            </a:r>
            <a:endParaRPr lang="en-US"/>
          </a:p>
        </p:txBody>
      </p:sp>
      <p:pic>
        <p:nvPicPr>
          <p:cNvPr id="28689" name="Picture 12" descr="65kHz 60mm s 3 W 140 lin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77" t="21216" r="52715" b="49298"/>
          <a:stretch>
            <a:fillRect/>
          </a:stretch>
        </p:blipFill>
        <p:spPr bwMode="auto">
          <a:xfrm>
            <a:off x="3200400" y="3810000"/>
            <a:ext cx="1981200" cy="149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Прямая со стрелкой 2"/>
          <p:cNvCxnSpPr/>
          <p:nvPr/>
        </p:nvCxnSpPr>
        <p:spPr>
          <a:xfrm>
            <a:off x="381000" y="2743200"/>
            <a:ext cx="1295400" cy="0"/>
          </a:xfrm>
          <a:prstGeom prst="straightConnector1">
            <a:avLst/>
          </a:prstGeom>
          <a:ln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91" name="TextBox 10"/>
          <p:cNvSpPr txBox="1">
            <a:spLocks noChangeArrowheads="1"/>
          </p:cNvSpPr>
          <p:nvPr/>
        </p:nvSpPr>
        <p:spPr bwMode="auto">
          <a:xfrm>
            <a:off x="757238" y="2362200"/>
            <a:ext cx="10715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r>
              <a:rPr lang="ru-RU">
                <a:solidFill>
                  <a:schemeClr val="bg1"/>
                </a:solidFill>
              </a:rPr>
              <a:t>6 мм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1752600" y="4267200"/>
            <a:ext cx="228600" cy="228600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cxnSp>
        <p:nvCxnSpPr>
          <p:cNvPr id="36" name="Прямая соединительная линия 35"/>
          <p:cNvCxnSpPr/>
          <p:nvPr/>
        </p:nvCxnSpPr>
        <p:spPr>
          <a:xfrm flipH="1">
            <a:off x="762000" y="4495800"/>
            <a:ext cx="990600" cy="1219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694" name="Picture 13" descr="65kHz 35mm s 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6" t="22240" r="42741" b="53214"/>
          <a:stretch>
            <a:fillRect/>
          </a:stretch>
        </p:blipFill>
        <p:spPr bwMode="auto">
          <a:xfrm>
            <a:off x="381000" y="5105400"/>
            <a:ext cx="2209800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Объект 2"/>
          <p:cNvSpPr txBox="1">
            <a:spLocks/>
          </p:cNvSpPr>
          <p:nvPr/>
        </p:nvSpPr>
        <p:spPr bwMode="auto">
          <a:xfrm>
            <a:off x="3048000" y="5257800"/>
            <a:ext cx="5638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4025" indent="-454025" algn="l" rtl="0" eaLnBrk="0" fontAlgn="base" hangingPunct="0">
              <a:spcBef>
                <a:spcPts val="2000"/>
              </a:spcBef>
              <a:spcAft>
                <a:spcPct val="0"/>
              </a:spcAft>
              <a:buClr>
                <a:srgbClr val="A6A6A6"/>
              </a:buClr>
              <a:buSzPct val="90000"/>
              <a:buFont typeface="Wingdings" charset="0"/>
              <a:buChar char=""/>
              <a:defRPr kumimoji="1" sz="2400" kern="1200">
                <a:solidFill>
                  <a:srgbClr val="262626"/>
                </a:solidFill>
                <a:latin typeface="+mn-lt"/>
                <a:ea typeface="Arial" charset="0"/>
                <a:cs typeface="Arial" charset="0"/>
              </a:defRPr>
            </a:lvl1pPr>
            <a:lvl2pPr marL="914400" indent="-4572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404040"/>
              </a:buClr>
              <a:buSzPct val="90000"/>
              <a:buFont typeface="Wingdings" charset="0"/>
              <a:buChar char=""/>
              <a:defRPr kumimoji="1" sz="2200" kern="1200">
                <a:solidFill>
                  <a:srgbClr val="262626"/>
                </a:solidFill>
                <a:latin typeface="+mn-lt"/>
                <a:ea typeface="Arial" charset="0"/>
                <a:cs typeface="Arial" panose="020B0604020202020204" pitchFamily="34" charset="0"/>
              </a:defRPr>
            </a:lvl2pPr>
            <a:lvl3pPr marL="1260475" indent="-346075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A6A6A6"/>
              </a:buClr>
              <a:buSzPct val="90000"/>
              <a:buFont typeface="Wingdings" charset="0"/>
              <a:buChar char=""/>
              <a:defRPr kumimoji="1" sz="2000" kern="1200">
                <a:solidFill>
                  <a:srgbClr val="262626"/>
                </a:solidFill>
                <a:latin typeface="+mn-lt"/>
                <a:ea typeface="Arial" charset="0"/>
                <a:cs typeface="Arial" panose="020B0604020202020204" pitchFamily="34" charset="0"/>
              </a:defRPr>
            </a:lvl3pPr>
            <a:lvl4pPr marL="1600200" indent="-339725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404040"/>
              </a:buClr>
              <a:buSzPct val="90000"/>
              <a:buFont typeface="Wingdings" charset="0"/>
              <a:buChar char=""/>
              <a:defRPr kumimoji="1" kern="1200">
                <a:solidFill>
                  <a:srgbClr val="262626"/>
                </a:solidFill>
                <a:latin typeface="+mn-lt"/>
                <a:ea typeface="Arial" charset="0"/>
                <a:cs typeface="Arial" panose="020B0604020202020204" pitchFamily="34" charset="0"/>
              </a:defRPr>
            </a:lvl4pPr>
            <a:lvl5pPr marL="1939925" indent="-331788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A6A6A6"/>
              </a:buClr>
              <a:buSzPct val="90000"/>
              <a:buFont typeface="Wingdings" charset="0"/>
              <a:buChar char=""/>
              <a:defRPr kumimoji="1" kern="1200">
                <a:solidFill>
                  <a:srgbClr val="262626"/>
                </a:solidFill>
                <a:latin typeface="+mn-lt"/>
                <a:ea typeface="Arial" charset="0"/>
                <a:cs typeface="Arial" panose="020B0604020202020204" pitchFamily="34" charset="0"/>
              </a:defRPr>
            </a:lvl5pPr>
            <a:lvl6pPr marL="2290763" indent="-344488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625725" indent="-344488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70213" indent="-344488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313113" indent="-344488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ct val="0"/>
              </a:spcBef>
              <a:buFont typeface="Wingdings" charset="0"/>
              <a:buNone/>
            </a:pPr>
            <a:r>
              <a:rPr lang="ru-RU" sz="2000" dirty="0" smtClean="0">
                <a:solidFill>
                  <a:schemeClr val="tx1"/>
                </a:solidFill>
                <a:latin typeface="Arial" charset="0"/>
              </a:rPr>
              <a:t>Цвета, полученные окислением поверхности нержавеющей стали под воздействием лазерного излучения : q=2,91*10</a:t>
            </a:r>
            <a:r>
              <a:rPr lang="ru-RU" sz="2000" baseline="30000" dirty="0" smtClean="0">
                <a:solidFill>
                  <a:schemeClr val="tx1"/>
                </a:solidFill>
                <a:latin typeface="Arial" charset="0"/>
              </a:rPr>
              <a:t>11</a:t>
            </a:r>
            <a:r>
              <a:rPr lang="ru-RU" sz="2000" dirty="0" smtClean="0">
                <a:solidFill>
                  <a:schemeClr val="tx1"/>
                </a:solidFill>
                <a:latin typeface="Arial" charset="0"/>
              </a:rPr>
              <a:t> Вт/м</a:t>
            </a:r>
            <a:r>
              <a:rPr lang="ru-RU" sz="2000" baseline="30000" dirty="0" smtClean="0">
                <a:solidFill>
                  <a:schemeClr val="tx1"/>
                </a:solidFill>
                <a:latin typeface="Arial" charset="0"/>
              </a:rPr>
              <a:t>2</a:t>
            </a:r>
            <a:r>
              <a:rPr lang="ru-RU" sz="2000" dirty="0" smtClean="0">
                <a:solidFill>
                  <a:schemeClr val="tx1"/>
                </a:solidFill>
                <a:latin typeface="Arial" charset="0"/>
              </a:rPr>
              <a:t>, </a:t>
            </a: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ru-RU" sz="2000" dirty="0" smtClean="0">
                <a:solidFill>
                  <a:schemeClr val="tx1"/>
                </a:solidFill>
                <a:latin typeface="Arial" charset="0"/>
              </a:rPr>
              <a:t>а) </a:t>
            </a:r>
            <a:r>
              <a:rPr lang="en-US" sz="2000" dirty="0" smtClean="0">
                <a:solidFill>
                  <a:schemeClr val="tx1"/>
                </a:solidFill>
                <a:latin typeface="Arial" charset="0"/>
              </a:rPr>
              <a:t>L</a:t>
            </a:r>
            <a:r>
              <a:rPr lang="ru-RU" sz="2000" baseline="-25000" dirty="0" smtClean="0">
                <a:solidFill>
                  <a:schemeClr val="tx1"/>
                </a:solidFill>
                <a:latin typeface="Arial" charset="0"/>
              </a:rPr>
              <a:t>x</a:t>
            </a:r>
            <a:r>
              <a:rPr lang="ru-RU" sz="2000" dirty="0" smtClean="0">
                <a:solidFill>
                  <a:schemeClr val="tx1"/>
                </a:solidFill>
                <a:latin typeface="Arial" charset="0"/>
              </a:rPr>
              <a:t> = 91%, </a:t>
            </a:r>
            <a:r>
              <a:rPr lang="en-US" sz="2000" dirty="0" smtClean="0">
                <a:solidFill>
                  <a:schemeClr val="tx1"/>
                </a:solidFill>
                <a:latin typeface="Arial" charset="0"/>
              </a:rPr>
              <a:t>L</a:t>
            </a:r>
            <a:r>
              <a:rPr lang="ru-RU" sz="2000" baseline="-25000" dirty="0" smtClean="0">
                <a:solidFill>
                  <a:schemeClr val="tx1"/>
                </a:solidFill>
                <a:latin typeface="Arial" charset="0"/>
              </a:rPr>
              <a:t>у</a:t>
            </a:r>
            <a:r>
              <a:rPr lang="ru-RU" sz="2000" dirty="0" smtClean="0">
                <a:solidFill>
                  <a:schemeClr val="tx1"/>
                </a:solidFill>
                <a:latin typeface="Arial" charset="0"/>
              </a:rPr>
              <a:t>=90%, б) </a:t>
            </a:r>
            <a:r>
              <a:rPr lang="en-US" sz="2000" dirty="0" smtClean="0">
                <a:solidFill>
                  <a:schemeClr val="tx1"/>
                </a:solidFill>
                <a:latin typeface="Arial" charset="0"/>
              </a:rPr>
              <a:t>L</a:t>
            </a:r>
            <a:r>
              <a:rPr lang="ru-RU" sz="2000" baseline="-25000" dirty="0" smtClean="0">
                <a:solidFill>
                  <a:schemeClr val="tx1"/>
                </a:solidFill>
                <a:latin typeface="Arial" charset="0"/>
              </a:rPr>
              <a:t>x</a:t>
            </a:r>
            <a:r>
              <a:rPr lang="ru-RU" sz="2000" dirty="0" smtClean="0">
                <a:solidFill>
                  <a:schemeClr val="tx1"/>
                </a:solidFill>
                <a:latin typeface="Arial" charset="0"/>
              </a:rPr>
              <a:t> = 97%, </a:t>
            </a:r>
            <a:r>
              <a:rPr lang="en-US" sz="2000" dirty="0">
                <a:solidFill>
                  <a:schemeClr val="tx1"/>
                </a:solidFill>
                <a:latin typeface="Arial" charset="0"/>
              </a:rPr>
              <a:t>L</a:t>
            </a:r>
            <a:r>
              <a:rPr lang="ru-RU" sz="2000" baseline="-25000" dirty="0">
                <a:solidFill>
                  <a:schemeClr val="tx1"/>
                </a:solidFill>
                <a:latin typeface="Arial" charset="0"/>
              </a:rPr>
              <a:t>у</a:t>
            </a:r>
            <a:r>
              <a:rPr lang="ru-RU" sz="2000" dirty="0">
                <a:solidFill>
                  <a:schemeClr val="tx1"/>
                </a:solidFill>
                <a:latin typeface="Arial" charset="0"/>
              </a:rPr>
              <a:t>=90%, </a:t>
            </a:r>
            <a:r>
              <a:rPr lang="ru-RU" sz="2000" dirty="0" smtClean="0">
                <a:solidFill>
                  <a:schemeClr val="tx1"/>
                </a:solidFill>
                <a:latin typeface="Arial" charset="0"/>
              </a:rPr>
              <a:t> </a:t>
            </a: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ru-RU" sz="2000" dirty="0" smtClean="0">
                <a:solidFill>
                  <a:schemeClr val="tx1"/>
                </a:solidFill>
                <a:latin typeface="Arial" charset="0"/>
              </a:rPr>
              <a:t>в) </a:t>
            </a:r>
            <a:r>
              <a:rPr lang="en-US" sz="2000" dirty="0" smtClean="0">
                <a:solidFill>
                  <a:schemeClr val="tx1"/>
                </a:solidFill>
                <a:latin typeface="Arial" charset="0"/>
              </a:rPr>
              <a:t>L</a:t>
            </a:r>
            <a:r>
              <a:rPr lang="ru-RU" sz="2000" baseline="-25000" dirty="0" smtClean="0">
                <a:solidFill>
                  <a:schemeClr val="tx1"/>
                </a:solidFill>
                <a:latin typeface="Arial" charset="0"/>
              </a:rPr>
              <a:t>x</a:t>
            </a:r>
            <a:r>
              <a:rPr lang="ru-RU" sz="2000" dirty="0" smtClean="0">
                <a:solidFill>
                  <a:schemeClr val="tx1"/>
                </a:solidFill>
                <a:latin typeface="Arial" charset="0"/>
              </a:rPr>
              <a:t> = 98%, </a:t>
            </a:r>
            <a:r>
              <a:rPr lang="en-US" sz="2000" dirty="0">
                <a:solidFill>
                  <a:schemeClr val="tx1"/>
                </a:solidFill>
                <a:latin typeface="Arial" charset="0"/>
              </a:rPr>
              <a:t>L</a:t>
            </a:r>
            <a:r>
              <a:rPr lang="ru-RU" sz="2000" baseline="-25000" dirty="0">
                <a:solidFill>
                  <a:schemeClr val="tx1"/>
                </a:solidFill>
                <a:latin typeface="Arial" charset="0"/>
              </a:rPr>
              <a:t>у</a:t>
            </a:r>
            <a:r>
              <a:rPr lang="ru-RU" sz="2000" dirty="0">
                <a:solidFill>
                  <a:schemeClr val="tx1"/>
                </a:solidFill>
                <a:latin typeface="Arial" charset="0"/>
              </a:rPr>
              <a:t>=90%,</a:t>
            </a:r>
            <a:endParaRPr lang="en-US" sz="2000" dirty="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title"/>
          </p:nvPr>
        </p:nvSpPr>
        <p:spPr bwMode="auto">
          <a:xfrm>
            <a:off x="304800" y="2590800"/>
            <a:ext cx="8534400" cy="2133600"/>
          </a:xfrm>
        </p:spPr>
        <p:txBody>
          <a:bodyPr/>
          <a:lstStyle/>
          <a:p>
            <a:pPr algn="l" eaLnBrk="1" hangingPunct="1">
              <a:spcBef>
                <a:spcPct val="20000"/>
              </a:spcBef>
            </a:pPr>
            <a:r>
              <a:rPr lang="ru-RU" sz="2800" dirty="0">
                <a:latin typeface="Arial" charset="0"/>
              </a:rPr>
              <a:t>Определение состава образующихся </a:t>
            </a:r>
            <a:r>
              <a:rPr lang="ru-RU" sz="2800" dirty="0" smtClean="0">
                <a:latin typeface="Arial" charset="0"/>
              </a:rPr>
              <a:t>пленок</a:t>
            </a:r>
            <a:endParaRPr kumimoji="0" lang="en-US" sz="2800" dirty="0">
              <a:latin typeface="Arial" charset="0"/>
            </a:endParaRPr>
          </a:p>
        </p:txBody>
      </p:sp>
      <p:sp>
        <p:nvSpPr>
          <p:cNvPr id="29699" name="Номер слайда 1"/>
          <p:cNvSpPr txBox="1">
            <a:spLocks/>
          </p:cNvSpPr>
          <p:nvPr/>
        </p:nvSpPr>
        <p:spPr bwMode="auto">
          <a:xfrm>
            <a:off x="4016375" y="0"/>
            <a:ext cx="63182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r"/>
            <a:fld id="{07306EC7-E468-0649-86AF-C29B7B3CE2C9}" type="slidenum">
              <a:rPr lang="en-US" sz="2400" b="1">
                <a:solidFill>
                  <a:srgbClr val="898989"/>
                </a:solidFill>
              </a:rPr>
              <a:pPr algn="r"/>
              <a:t>8</a:t>
            </a:fld>
            <a:endParaRPr lang="en-US" sz="2400" b="1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Заголовок 1"/>
          <p:cNvSpPr>
            <a:spLocks noGrp="1"/>
          </p:cNvSpPr>
          <p:nvPr>
            <p:ph type="title"/>
          </p:nvPr>
        </p:nvSpPr>
        <p:spPr bwMode="auto">
          <a:xfrm>
            <a:off x="304800" y="457200"/>
            <a:ext cx="8534400" cy="1143000"/>
          </a:xfrm>
        </p:spPr>
        <p:txBody>
          <a:bodyPr/>
          <a:lstStyle/>
          <a:p>
            <a:pPr eaLnBrk="1" hangingPunct="1"/>
            <a:r>
              <a:rPr kumimoji="0" lang="ru-RU" sz="2800">
                <a:latin typeface="Arial" charset="0"/>
              </a:rPr>
              <a:t>Определение энергии Гиббса для реакции</a:t>
            </a:r>
          </a:p>
        </p:txBody>
      </p:sp>
      <p:sp>
        <p:nvSpPr>
          <p:cNvPr id="31748" name="Содержимое 2"/>
          <p:cNvSpPr>
            <a:spLocks noGrp="1"/>
          </p:cNvSpPr>
          <p:nvPr>
            <p:ph idx="1"/>
          </p:nvPr>
        </p:nvSpPr>
        <p:spPr>
          <a:xfrm>
            <a:off x="5334000" y="3200400"/>
            <a:ext cx="3810000" cy="2133600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 typeface="Wingdings" charset="0"/>
              <a:buNone/>
            </a:pPr>
            <a:r>
              <a:rPr kumimoji="0" lang="ru-RU" sz="1400" i="1" dirty="0">
                <a:latin typeface="Arial" charset="0"/>
                <a:sym typeface="Symbol" charset="0"/>
              </a:rPr>
              <a:t></a:t>
            </a:r>
            <a:r>
              <a:rPr kumimoji="0" lang="en-US" sz="1400" i="1" baseline="-25000" dirty="0">
                <a:latin typeface="Arial" charset="0"/>
                <a:sym typeface="Symbol" charset="0"/>
              </a:rPr>
              <a:t>f</a:t>
            </a:r>
            <a:r>
              <a:rPr kumimoji="0" lang="ru-RU" sz="1400" i="1" dirty="0" err="1">
                <a:latin typeface="Arial" charset="0"/>
              </a:rPr>
              <a:t>H</a:t>
            </a:r>
            <a:r>
              <a:rPr kumimoji="0" lang="ru-RU" sz="1400" i="1" baseline="30000" dirty="0" err="1">
                <a:latin typeface="Arial" charset="0"/>
              </a:rPr>
              <a:t>о</a:t>
            </a:r>
            <a:r>
              <a:rPr kumimoji="0" lang="en-US" sz="1400" i="1" dirty="0">
                <a:latin typeface="Arial" charset="0"/>
              </a:rPr>
              <a:t>(P</a:t>
            </a:r>
            <a:r>
              <a:rPr kumimoji="0" lang="en-US" sz="1400" i="1" baseline="-25000" dirty="0">
                <a:latin typeface="Arial" charset="0"/>
              </a:rPr>
              <a:t>0</a:t>
            </a:r>
            <a:r>
              <a:rPr kumimoji="0" lang="en-US" sz="1400" i="1" dirty="0">
                <a:latin typeface="Arial" charset="0"/>
              </a:rPr>
              <a:t>,T</a:t>
            </a:r>
            <a:r>
              <a:rPr kumimoji="0" lang="en-US" sz="1400" i="1" baseline="-25000" dirty="0">
                <a:latin typeface="Arial" charset="0"/>
              </a:rPr>
              <a:t>0</a:t>
            </a:r>
            <a:r>
              <a:rPr kumimoji="0" lang="en-US" sz="1400" i="1" dirty="0">
                <a:latin typeface="Arial" charset="0"/>
              </a:rPr>
              <a:t>)</a:t>
            </a:r>
            <a:r>
              <a:rPr kumimoji="0" lang="ru-RU" sz="1400" i="1" dirty="0">
                <a:latin typeface="Arial" charset="0"/>
              </a:rPr>
              <a:t> –</a:t>
            </a:r>
            <a:r>
              <a:rPr kumimoji="0" lang="ru-RU" sz="1400" dirty="0">
                <a:latin typeface="Arial" charset="0"/>
              </a:rPr>
              <a:t> изменение энтальпии реагента</a:t>
            </a:r>
            <a:r>
              <a:rPr kumimoji="0" lang="en-US" sz="1400" dirty="0">
                <a:latin typeface="Arial" charset="0"/>
              </a:rPr>
              <a:t> </a:t>
            </a:r>
            <a:r>
              <a:rPr kumimoji="0" lang="ru-RU" sz="1400" dirty="0">
                <a:latin typeface="Arial" charset="0"/>
              </a:rPr>
              <a:t>при </a:t>
            </a:r>
            <a:r>
              <a:rPr kumimoji="0" lang="ru-RU" sz="1400" dirty="0" smtClean="0">
                <a:latin typeface="Arial" charset="0"/>
              </a:rPr>
              <a:t>стандартных условиях</a:t>
            </a:r>
            <a:r>
              <a:rPr kumimoji="0" lang="en-US" sz="1400" dirty="0" smtClean="0">
                <a:latin typeface="Arial" charset="0"/>
              </a:rPr>
              <a:t>;</a:t>
            </a:r>
            <a:endParaRPr kumimoji="0" lang="ru-RU" sz="1400" dirty="0" smtClean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 typeface="Wingdings" charset="0"/>
              <a:buNone/>
            </a:pPr>
            <a:r>
              <a:rPr kumimoji="0" lang="en-US" sz="1400" i="1" dirty="0" smtClean="0">
                <a:latin typeface="Arial" charset="0"/>
                <a:sym typeface="Symbol" charset="0"/>
              </a:rPr>
              <a:t>S</a:t>
            </a:r>
            <a:r>
              <a:rPr kumimoji="0" lang="ru-RU" sz="1400" i="1" baseline="30000" dirty="0" smtClean="0">
                <a:latin typeface="Arial" charset="0"/>
              </a:rPr>
              <a:t>о</a:t>
            </a:r>
            <a:r>
              <a:rPr kumimoji="0" lang="en-US" sz="1400" i="1" dirty="0" smtClean="0">
                <a:latin typeface="Arial" charset="0"/>
              </a:rPr>
              <a:t>(P</a:t>
            </a:r>
            <a:r>
              <a:rPr kumimoji="0" lang="ru-RU" sz="1400" i="1" baseline="-25000" dirty="0" smtClean="0">
                <a:latin typeface="Arial" charset="0"/>
              </a:rPr>
              <a:t>0</a:t>
            </a:r>
            <a:r>
              <a:rPr kumimoji="0" lang="en-US" sz="1400" i="1" dirty="0" smtClean="0">
                <a:latin typeface="Arial" charset="0"/>
              </a:rPr>
              <a:t>,T</a:t>
            </a:r>
            <a:r>
              <a:rPr kumimoji="0" lang="en-US" sz="1400" i="1" baseline="-25000" dirty="0" smtClean="0">
                <a:latin typeface="Arial" charset="0"/>
              </a:rPr>
              <a:t>0</a:t>
            </a:r>
            <a:r>
              <a:rPr kumimoji="0" lang="en-US" sz="1400" i="1" dirty="0" smtClean="0">
                <a:latin typeface="Arial" charset="0"/>
              </a:rPr>
              <a:t>)</a:t>
            </a:r>
            <a:r>
              <a:rPr kumimoji="0" lang="ru-RU" sz="1400" i="1" dirty="0" smtClean="0">
                <a:latin typeface="Arial" charset="0"/>
              </a:rPr>
              <a:t> – </a:t>
            </a:r>
            <a:r>
              <a:rPr kumimoji="0" lang="ru-RU" sz="1400" dirty="0" smtClean="0">
                <a:latin typeface="Arial" charset="0"/>
              </a:rPr>
              <a:t>изменение энтропии  реагента при стандартных условиях</a:t>
            </a:r>
            <a:r>
              <a:rPr kumimoji="0" lang="en-US" sz="1400" dirty="0" smtClean="0">
                <a:latin typeface="Arial" charset="0"/>
              </a:rPr>
              <a:t>;</a:t>
            </a:r>
            <a:endParaRPr kumimoji="0" lang="ru-RU" sz="1400" dirty="0" smtClean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kumimoji="0" lang="en-US" sz="1400" i="1" dirty="0" smtClean="0">
                <a:latin typeface="Arial" charset="0"/>
              </a:rPr>
              <a:t>T</a:t>
            </a:r>
            <a:r>
              <a:rPr kumimoji="0" lang="ru-RU" sz="1400" i="1" dirty="0" smtClean="0">
                <a:latin typeface="Arial" charset="0"/>
              </a:rPr>
              <a:t> </a:t>
            </a:r>
            <a:r>
              <a:rPr kumimoji="0" lang="ru-RU" sz="1400" i="1" dirty="0">
                <a:latin typeface="Arial" charset="0"/>
              </a:rPr>
              <a:t>– </a:t>
            </a:r>
            <a:r>
              <a:rPr kumimoji="0" lang="ru-RU" sz="1400" dirty="0">
                <a:latin typeface="Arial" charset="0"/>
              </a:rPr>
              <a:t>температура </a:t>
            </a:r>
            <a:r>
              <a:rPr kumimoji="0" lang="ru-RU" sz="1400" dirty="0" smtClean="0">
                <a:latin typeface="Arial" charset="0"/>
              </a:rPr>
              <a:t>нагревания</a:t>
            </a:r>
            <a:r>
              <a:rPr kumimoji="0" lang="ru-RU" sz="1400" dirty="0">
                <a:latin typeface="Arial" charset="0"/>
              </a:rPr>
              <a:t> </a:t>
            </a:r>
            <a:r>
              <a:rPr kumimoji="0" lang="ru-RU" sz="1400" dirty="0" smtClean="0">
                <a:latin typeface="Arial" charset="0"/>
              </a:rPr>
              <a:t>реакции;</a:t>
            </a:r>
          </a:p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kumimoji="0" lang="en-US" sz="1400" i="1" dirty="0">
                <a:latin typeface="Arial" charset="0"/>
              </a:rPr>
              <a:t>t</a:t>
            </a:r>
            <a:r>
              <a:rPr kumimoji="0" lang="en-US" sz="1400" i="1" dirty="0" smtClean="0">
                <a:latin typeface="Arial" charset="0"/>
              </a:rPr>
              <a:t> </a:t>
            </a:r>
            <a:r>
              <a:rPr kumimoji="0" lang="en-US" sz="1400" dirty="0" smtClean="0">
                <a:latin typeface="Arial" charset="0"/>
              </a:rPr>
              <a:t>– </a:t>
            </a:r>
            <a:r>
              <a:rPr kumimoji="0" lang="ru-RU" sz="1400" dirty="0" smtClean="0">
                <a:latin typeface="Arial" charset="0"/>
              </a:rPr>
              <a:t>текущая температура;</a:t>
            </a:r>
          </a:p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kumimoji="0" lang="ru-RU" sz="1400" i="1" dirty="0" smtClean="0">
                <a:latin typeface="Arial" charset="0"/>
              </a:rPr>
              <a:t>С</a:t>
            </a:r>
            <a:r>
              <a:rPr kumimoji="0" lang="ru-RU" sz="1400" i="1" baseline="30000" dirty="0" smtClean="0">
                <a:latin typeface="Arial" charset="0"/>
              </a:rPr>
              <a:t>о</a:t>
            </a:r>
            <a:r>
              <a:rPr kumimoji="0" lang="en-US" sz="1400" i="1" dirty="0" smtClean="0">
                <a:latin typeface="Arial" charset="0"/>
              </a:rPr>
              <a:t>(P</a:t>
            </a:r>
            <a:r>
              <a:rPr kumimoji="0" lang="en-US" sz="1400" i="1" baseline="-25000" dirty="0" smtClean="0">
                <a:latin typeface="Arial" charset="0"/>
              </a:rPr>
              <a:t>0</a:t>
            </a:r>
            <a:r>
              <a:rPr kumimoji="0" lang="en-US" sz="1400" i="1" dirty="0" smtClean="0">
                <a:latin typeface="Arial" charset="0"/>
              </a:rPr>
              <a:t>,t) </a:t>
            </a:r>
            <a:r>
              <a:rPr kumimoji="0" lang="en-US" sz="1400" dirty="0" smtClean="0">
                <a:latin typeface="Arial" charset="0"/>
              </a:rPr>
              <a:t>– </a:t>
            </a:r>
            <a:r>
              <a:rPr kumimoji="0" lang="ru-RU" sz="1400" dirty="0" smtClean="0">
                <a:latin typeface="Arial" charset="0"/>
              </a:rPr>
              <a:t>зависимость изобарной теплоемкости от температуры</a:t>
            </a:r>
            <a:r>
              <a:rPr kumimoji="0" lang="en-US" sz="1400" dirty="0" smtClean="0">
                <a:latin typeface="Arial" charset="0"/>
              </a:rPr>
              <a:t>;</a:t>
            </a:r>
            <a:endParaRPr kumimoji="0" lang="ru-RU" sz="1400" dirty="0" smtClean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 typeface="Wingdings" charset="0"/>
              <a:buNone/>
            </a:pPr>
            <a:r>
              <a:rPr kumimoji="0" lang="en-US" sz="1400" i="1" dirty="0" smtClean="0">
                <a:latin typeface="Arial" charset="0"/>
              </a:rPr>
              <a:t>R</a:t>
            </a:r>
            <a:r>
              <a:rPr kumimoji="0" lang="en-US" sz="1400" dirty="0" smtClean="0">
                <a:latin typeface="Arial" charset="0"/>
              </a:rPr>
              <a:t> </a:t>
            </a:r>
            <a:r>
              <a:rPr kumimoji="0" lang="en-US" sz="1400" dirty="0">
                <a:latin typeface="Arial" charset="0"/>
              </a:rPr>
              <a:t>– </a:t>
            </a:r>
            <a:r>
              <a:rPr kumimoji="0" lang="ru-RU" sz="1400" dirty="0">
                <a:latin typeface="Arial" charset="0"/>
              </a:rPr>
              <a:t>газовая постоянная</a:t>
            </a:r>
            <a:r>
              <a:rPr kumimoji="0" lang="en-US" sz="1400" dirty="0">
                <a:latin typeface="Arial" charset="0"/>
              </a:rPr>
              <a:t>;</a:t>
            </a:r>
            <a:endParaRPr kumimoji="0" lang="ru-RU" sz="14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 typeface="Wingdings" charset="0"/>
              <a:buNone/>
            </a:pPr>
            <a:r>
              <a:rPr kumimoji="0" lang="en-US" sz="1400" i="1" dirty="0">
                <a:latin typeface="Arial" charset="0"/>
              </a:rPr>
              <a:t>P</a:t>
            </a:r>
            <a:r>
              <a:rPr kumimoji="0" lang="en-US" sz="1400" dirty="0">
                <a:latin typeface="Arial" charset="0"/>
              </a:rPr>
              <a:t> – </a:t>
            </a:r>
            <a:r>
              <a:rPr kumimoji="0" lang="ru-RU" sz="1400" dirty="0">
                <a:latin typeface="Arial" charset="0"/>
              </a:rPr>
              <a:t>парциальное давление газа в смеси</a:t>
            </a:r>
            <a:r>
              <a:rPr kumimoji="0" lang="en-US" sz="1400" dirty="0">
                <a:latin typeface="Arial" charset="0"/>
              </a:rPr>
              <a:t>;</a:t>
            </a:r>
            <a:endParaRPr kumimoji="0" lang="ru-RU" sz="14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 typeface="Wingdings" charset="0"/>
              <a:buNone/>
            </a:pPr>
            <a:r>
              <a:rPr kumimoji="0" lang="en-US" sz="1400" i="1" dirty="0">
                <a:latin typeface="Arial" charset="0"/>
              </a:rPr>
              <a:t>X</a:t>
            </a:r>
            <a:r>
              <a:rPr kumimoji="0" lang="en-US" sz="1400" dirty="0">
                <a:latin typeface="Arial" charset="0"/>
              </a:rPr>
              <a:t> – </a:t>
            </a:r>
            <a:r>
              <a:rPr kumimoji="0" lang="ru-RU" sz="1400" dirty="0">
                <a:latin typeface="Arial" charset="0"/>
              </a:rPr>
              <a:t>мольная доля компонента в содержании стали</a:t>
            </a:r>
            <a:r>
              <a:rPr kumimoji="0" lang="en-US" sz="1400" dirty="0">
                <a:latin typeface="Arial" charset="0"/>
              </a:rPr>
              <a:t>;</a:t>
            </a:r>
          </a:p>
          <a:p>
            <a:pPr eaLnBrk="1" hangingPunct="1">
              <a:spcBef>
                <a:spcPct val="0"/>
              </a:spcBef>
              <a:buFont typeface="Wingdings" charset="0"/>
              <a:buNone/>
            </a:pPr>
            <a:r>
              <a:rPr kumimoji="0" lang="en-US" sz="1400" i="1" dirty="0">
                <a:latin typeface="Arial" charset="0"/>
              </a:rPr>
              <a:t>v</a:t>
            </a:r>
            <a:r>
              <a:rPr kumimoji="0" lang="en-US" sz="1400" i="1" baseline="-25000" dirty="0">
                <a:latin typeface="Arial" charset="0"/>
              </a:rPr>
              <a:t>i</a:t>
            </a:r>
            <a:r>
              <a:rPr kumimoji="0" lang="ru-RU" sz="1400" i="1" dirty="0">
                <a:latin typeface="Arial" charset="0"/>
              </a:rPr>
              <a:t>,</a:t>
            </a:r>
            <a:r>
              <a:rPr kumimoji="0" lang="en-US" sz="1400" i="1" dirty="0">
                <a:latin typeface="Arial" charset="0"/>
              </a:rPr>
              <a:t> </a:t>
            </a:r>
            <a:r>
              <a:rPr kumimoji="0" lang="en-US" sz="1400" i="1" dirty="0" err="1">
                <a:latin typeface="Arial" charset="0"/>
              </a:rPr>
              <a:t>v</a:t>
            </a:r>
            <a:r>
              <a:rPr kumimoji="0" lang="en-US" sz="1400" i="1" baseline="-25000" dirty="0" err="1">
                <a:latin typeface="Arial" charset="0"/>
              </a:rPr>
              <a:t>j</a:t>
            </a:r>
            <a:r>
              <a:rPr kumimoji="0" lang="ru-RU" sz="1400" i="1" dirty="0">
                <a:latin typeface="Arial" charset="0"/>
              </a:rPr>
              <a:t> </a:t>
            </a:r>
            <a:r>
              <a:rPr kumimoji="0" lang="ru-RU" sz="1400" dirty="0">
                <a:latin typeface="Arial" charset="0"/>
              </a:rPr>
              <a:t>– стехиометрические коэффициенты реакции</a:t>
            </a:r>
            <a:r>
              <a:rPr kumimoji="0" lang="en-US" sz="1400" dirty="0">
                <a:latin typeface="Arial" charset="0"/>
              </a:rPr>
              <a:t>.</a:t>
            </a:r>
            <a:endParaRPr kumimoji="0" lang="ru-RU" sz="14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 typeface="Arial" charset="0"/>
              <a:buNone/>
            </a:pPr>
            <a:endParaRPr kumimoji="0" lang="ru-RU" sz="1400" dirty="0">
              <a:latin typeface="Arial" charset="0"/>
            </a:endParaRPr>
          </a:p>
          <a:p>
            <a:pPr eaLnBrk="1" hangingPunct="1">
              <a:buFont typeface="Wingdings" charset="0"/>
              <a:buNone/>
            </a:pPr>
            <a:r>
              <a:rPr kumimoji="0" lang="ru-RU" sz="1400" dirty="0">
                <a:latin typeface="Arial" charset="0"/>
              </a:rPr>
              <a:t>	</a:t>
            </a:r>
          </a:p>
          <a:p>
            <a:pPr eaLnBrk="1" hangingPunct="1">
              <a:buFont typeface="Wingdings" charset="0"/>
              <a:buNone/>
            </a:pPr>
            <a:endParaRPr kumimoji="0" lang="ru-RU" sz="1400" dirty="0">
              <a:latin typeface="Arial" charset="0"/>
            </a:endParaRPr>
          </a:p>
        </p:txBody>
      </p:sp>
      <p:sp>
        <p:nvSpPr>
          <p:cNvPr id="31749" name="Номер слайда 3"/>
          <p:cNvSpPr txBox="1">
            <a:spLocks noGrp="1"/>
          </p:cNvSpPr>
          <p:nvPr/>
        </p:nvSpPr>
        <p:spPr bwMode="auto">
          <a:xfrm>
            <a:off x="8129588" y="5734050"/>
            <a:ext cx="6096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/>
            <a:fld id="{FAC3EEA6-5F12-DA4D-BC61-78C79D98B0A9}" type="slidenum">
              <a:rPr lang="ru-RU" sz="1400" b="1">
                <a:solidFill>
                  <a:srgbClr val="FFFFFF"/>
                </a:solidFill>
              </a:rPr>
              <a:pPr algn="ctr" eaLnBrk="1" hangingPunct="1"/>
              <a:t>9</a:t>
            </a:fld>
            <a:endParaRPr lang="ru-RU" sz="1400" b="1">
              <a:solidFill>
                <a:srgbClr val="FFFFFF"/>
              </a:solidFill>
            </a:endParaRPr>
          </a:p>
        </p:txBody>
      </p:sp>
      <p:sp>
        <p:nvSpPr>
          <p:cNvPr id="317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ru-RU">
              <a:latin typeface="Century Schoolbook" charset="0"/>
            </a:endParaRPr>
          </a:p>
        </p:txBody>
      </p:sp>
      <p:sp>
        <p:nvSpPr>
          <p:cNvPr id="31751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ru-RU">
              <a:latin typeface="Century Schoolbook" charset="0"/>
            </a:endParaRPr>
          </a:p>
        </p:txBody>
      </p:sp>
      <p:sp>
        <p:nvSpPr>
          <p:cNvPr id="31752" name="Rectangle 33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ru-RU"/>
          </a:p>
        </p:txBody>
      </p:sp>
      <p:sp>
        <p:nvSpPr>
          <p:cNvPr id="31753" name="Номер слайда 1"/>
          <p:cNvSpPr txBox="1">
            <a:spLocks/>
          </p:cNvSpPr>
          <p:nvPr/>
        </p:nvSpPr>
        <p:spPr bwMode="auto">
          <a:xfrm>
            <a:off x="4016375" y="0"/>
            <a:ext cx="63182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r"/>
            <a:fld id="{C94573AA-FC7B-AD4A-9ECB-994D68316AAC}" type="slidenum">
              <a:rPr lang="en-US" sz="2400" b="1">
                <a:solidFill>
                  <a:srgbClr val="898989"/>
                </a:solidFill>
              </a:rPr>
              <a:pPr algn="r"/>
              <a:t>9</a:t>
            </a:fld>
            <a:endParaRPr lang="en-US" sz="2400" b="1">
              <a:solidFill>
                <a:srgbClr val="898989"/>
              </a:solidFill>
            </a:endParaRPr>
          </a:p>
        </p:txBody>
      </p:sp>
      <p:sp>
        <p:nvSpPr>
          <p:cNvPr id="31754" name="TextBox 15"/>
          <p:cNvSpPr txBox="1">
            <a:spLocks noChangeArrowheads="1"/>
          </p:cNvSpPr>
          <p:nvPr/>
        </p:nvSpPr>
        <p:spPr bwMode="auto">
          <a:xfrm>
            <a:off x="304800" y="1733550"/>
            <a:ext cx="8534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000000"/>
                </a:solidFill>
                <a:latin typeface="Arial" charset="0"/>
              </a:rPr>
              <a:t>1) </a:t>
            </a:r>
            <a:r>
              <a:rPr lang="ru-RU" sz="2000" dirty="0">
                <a:solidFill>
                  <a:srgbClr val="000000"/>
                </a:solidFill>
                <a:latin typeface="Arial" charset="0"/>
              </a:rPr>
              <a:t>Энергия Гиббса для </a:t>
            </a:r>
            <a:r>
              <a:rPr lang="ru-RU" sz="2000" dirty="0" smtClean="0">
                <a:solidFill>
                  <a:srgbClr val="000000"/>
                </a:solidFill>
                <a:latin typeface="Arial" charset="0"/>
              </a:rPr>
              <a:t>каждого из реагентов системы</a:t>
            </a:r>
            <a:r>
              <a:rPr lang="en-US" sz="2000" baseline="30000" dirty="0" smtClean="0">
                <a:solidFill>
                  <a:srgbClr val="000000"/>
                </a:solidFill>
                <a:latin typeface="Arial" charset="0"/>
              </a:rPr>
              <a:t>[</a:t>
            </a:r>
            <a:r>
              <a:rPr lang="ru-RU" sz="2000" baseline="30000" dirty="0">
                <a:solidFill>
                  <a:srgbClr val="000000"/>
                </a:solidFill>
                <a:latin typeface="Arial" charset="0"/>
              </a:rPr>
              <a:t>8</a:t>
            </a:r>
            <a:r>
              <a:rPr lang="en-US" sz="2000" baseline="30000" dirty="0" smtClean="0">
                <a:solidFill>
                  <a:srgbClr val="000000"/>
                </a:solidFill>
                <a:latin typeface="Arial" charset="0"/>
              </a:rPr>
              <a:t>]</a:t>
            </a:r>
            <a:r>
              <a:rPr lang="ru-RU" sz="2000" dirty="0">
                <a:solidFill>
                  <a:srgbClr val="000000"/>
                </a:solidFill>
                <a:latin typeface="Arial" charset="0"/>
              </a:rPr>
              <a:t>:</a:t>
            </a:r>
          </a:p>
        </p:txBody>
      </p:sp>
      <p:sp>
        <p:nvSpPr>
          <p:cNvPr id="31755" name="TextBox 12"/>
          <p:cNvSpPr txBox="1">
            <a:spLocks noChangeArrowheads="1"/>
          </p:cNvSpPr>
          <p:nvPr/>
        </p:nvSpPr>
        <p:spPr bwMode="auto">
          <a:xfrm>
            <a:off x="304800" y="2794337"/>
            <a:ext cx="46482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000000"/>
                </a:solidFill>
                <a:latin typeface="Arial" charset="0"/>
              </a:rPr>
              <a:t>2) </a:t>
            </a:r>
            <a:r>
              <a:rPr lang="ru-RU" sz="2000" dirty="0">
                <a:solidFill>
                  <a:srgbClr val="000000"/>
                </a:solidFill>
                <a:latin typeface="Arial" charset="0"/>
              </a:rPr>
              <a:t>Энергия Гиббса с учетом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latin typeface="Arial" charset="0"/>
              </a:rPr>
              <a:t>парциального давления газа в смеси и  мольной доли </a:t>
            </a:r>
            <a:r>
              <a:rPr lang="ru-RU" sz="2000" dirty="0" smtClean="0">
                <a:solidFill>
                  <a:srgbClr val="000000"/>
                </a:solidFill>
                <a:latin typeface="Arial" charset="0"/>
              </a:rPr>
              <a:t>компонента:</a:t>
            </a:r>
            <a:endParaRPr lang="ru-RU" sz="2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1756" name="TextBox 16"/>
          <p:cNvSpPr txBox="1">
            <a:spLocks noChangeArrowheads="1"/>
          </p:cNvSpPr>
          <p:nvPr/>
        </p:nvSpPr>
        <p:spPr bwMode="auto">
          <a:xfrm>
            <a:off x="304800" y="4114800"/>
            <a:ext cx="46529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eaLnBrk="1" hangingPunct="1"/>
            <a:r>
              <a:rPr lang="ru-RU" sz="2000" dirty="0">
                <a:solidFill>
                  <a:srgbClr val="000000"/>
                </a:solidFill>
                <a:latin typeface="Arial" charset="0"/>
              </a:rPr>
              <a:t>3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) </a:t>
            </a:r>
            <a:r>
              <a:rPr lang="ru-RU" sz="2000" dirty="0">
                <a:solidFill>
                  <a:srgbClr val="000000"/>
                </a:solidFill>
                <a:latin typeface="Arial" charset="0"/>
              </a:rPr>
              <a:t>Энергия Гиббса для всей системы: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81000" y="5257800"/>
            <a:ext cx="4572000" cy="1015663"/>
          </a:xfrm>
          <a:prstGeom prst="rect">
            <a:avLst/>
          </a:prstGeom>
          <a:ln>
            <a:solidFill>
              <a:srgbClr val="99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eaLnBrk="1" hangingPunct="1"/>
            <a:r>
              <a:rPr lang="ru-RU" sz="2000" dirty="0" smtClean="0">
                <a:solidFill>
                  <a:schemeClr val="tx2"/>
                </a:solidFill>
                <a:latin typeface="Arial" charset="0"/>
              </a:rPr>
              <a:t>Чем меньше энергия Гиббса реакции, тем выше вероятность её протекания. </a:t>
            </a:r>
            <a:endParaRPr lang="ru-RU" sz="2000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04800" y="6324600"/>
            <a:ext cx="84582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sz="1000" baseline="30000" dirty="0" smtClean="0">
                <a:solidFill>
                  <a:srgbClr val="000000"/>
                </a:solidFill>
                <a:latin typeface="Arial" charset="0"/>
              </a:rPr>
              <a:t>[</a:t>
            </a:r>
            <a:r>
              <a:rPr lang="ru-RU" sz="1000" baseline="30000" dirty="0">
                <a:solidFill>
                  <a:srgbClr val="000000"/>
                </a:solidFill>
                <a:latin typeface="Arial" charset="0"/>
              </a:rPr>
              <a:t>8</a:t>
            </a:r>
            <a:r>
              <a:rPr lang="en-US" sz="1000" baseline="30000" dirty="0" smtClean="0">
                <a:solidFill>
                  <a:srgbClr val="000000"/>
                </a:solidFill>
                <a:latin typeface="Arial" charset="0"/>
              </a:rPr>
              <a:t>]</a:t>
            </a:r>
            <a:r>
              <a:rPr lang="ru-RU" sz="1000" baseline="300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ru-RU" sz="1000" dirty="0" err="1">
                <a:latin typeface="Arial" charset="0"/>
                <a:ea typeface="MS PGothic" charset="0"/>
                <a:cs typeface="MS PGothic" charset="0"/>
              </a:rPr>
              <a:t>Слободов</a:t>
            </a:r>
            <a:r>
              <a:rPr lang="ru-RU" sz="1000" dirty="0">
                <a:latin typeface="Arial" charset="0"/>
                <a:ea typeface="MS PGothic" charset="0"/>
                <a:cs typeface="MS PGothic" charset="0"/>
              </a:rPr>
              <a:t> А.А., “Возможности и эффективность термодинамического физико-химического моделирования химико-технологических систем и процессов,” Известия </a:t>
            </a:r>
            <a:r>
              <a:rPr lang="ru-RU" sz="1000" dirty="0" err="1">
                <a:latin typeface="Arial" charset="0"/>
                <a:ea typeface="MS PGothic" charset="0"/>
                <a:cs typeface="MS PGothic" charset="0"/>
              </a:rPr>
              <a:t>СПбГТИ</a:t>
            </a:r>
            <a:r>
              <a:rPr lang="ru-RU" sz="1000" dirty="0">
                <a:latin typeface="Arial" charset="0"/>
                <a:ea typeface="MS PGothic" charset="0"/>
                <a:cs typeface="MS PGothic" charset="0"/>
              </a:rPr>
              <a:t>(ТУ), </a:t>
            </a:r>
            <a:r>
              <a:rPr lang="ru-RU" sz="1000" dirty="0" err="1">
                <a:latin typeface="Arial" charset="0"/>
                <a:ea typeface="MS PGothic" charset="0"/>
                <a:cs typeface="MS PGothic" charset="0"/>
              </a:rPr>
              <a:t>no</a:t>
            </a:r>
            <a:r>
              <a:rPr lang="ru-RU" sz="1000" dirty="0">
                <a:latin typeface="Arial" charset="0"/>
                <a:ea typeface="MS PGothic" charset="0"/>
                <a:cs typeface="MS PGothic" charset="0"/>
              </a:rPr>
              <a:t>. 5 (31), </a:t>
            </a:r>
            <a:r>
              <a:rPr lang="ru-RU" sz="1000" dirty="0" err="1">
                <a:latin typeface="Arial" charset="0"/>
                <a:ea typeface="MS PGothic" charset="0"/>
                <a:cs typeface="MS PGothic" charset="0"/>
              </a:rPr>
              <a:t>pp</a:t>
            </a:r>
            <a:r>
              <a:rPr lang="ru-RU" sz="1000" dirty="0">
                <a:latin typeface="Arial" charset="0"/>
                <a:ea typeface="MS PGothic" charset="0"/>
                <a:cs typeface="MS PGothic" charset="0"/>
              </a:rPr>
              <a:t>. 26–31, 2009.</a:t>
            </a:r>
            <a:endParaRPr lang="en-US" sz="1000" dirty="0">
              <a:latin typeface="Arial" charset="0"/>
              <a:ea typeface="MS PGothic" charset="0"/>
              <a:cs typeface="MS PGothic" charset="0"/>
            </a:endParaRPr>
          </a:p>
          <a:p>
            <a:pPr eaLnBrk="1" hangingPunct="1"/>
            <a:endParaRPr lang="en-US" sz="1000" dirty="0">
              <a:latin typeface="Arial" charset="0"/>
              <a:ea typeface="MS PGothic" charset="0"/>
              <a:cs typeface="MS PGothic" charset="0"/>
            </a:endParaRPr>
          </a:p>
        </p:txBody>
      </p:sp>
      <p:pic>
        <p:nvPicPr>
          <p:cNvPr id="2" name="Изображение 1" descr="Рисунок10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057400"/>
            <a:ext cx="8150352" cy="926592"/>
          </a:xfrm>
          <a:prstGeom prst="rect">
            <a:avLst/>
          </a:prstGeom>
        </p:spPr>
      </p:pic>
      <p:pic>
        <p:nvPicPr>
          <p:cNvPr id="3" name="Изображение 2" descr="Рисунок11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697224"/>
            <a:ext cx="3328416" cy="493776"/>
          </a:xfrm>
          <a:prstGeom prst="rect">
            <a:avLst/>
          </a:prstGeom>
        </p:spPr>
      </p:pic>
      <p:pic>
        <p:nvPicPr>
          <p:cNvPr id="7172" name="Picture 4" descr="C:\Users\Эдик\Desktop\формулы для презентации\Рисунок12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87" y="4514780"/>
            <a:ext cx="5028614" cy="669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пектр">
  <a:themeElements>
    <a:clrScheme name="Спектр">
      <a:dk1>
        <a:sysClr val="windowText" lastClr="000000"/>
      </a:dk1>
      <a:lt1>
        <a:sysClr val="window" lastClr="FFFFFF"/>
      </a:lt1>
      <a:dk2>
        <a:srgbClr val="252731"/>
      </a:dk2>
      <a:lt2>
        <a:srgbClr val="EAE7E4"/>
      </a:lt2>
      <a:accent1>
        <a:srgbClr val="990000"/>
      </a:accent1>
      <a:accent2>
        <a:srgbClr val="FF6600"/>
      </a:accent2>
      <a:accent3>
        <a:srgbClr val="FFBA00"/>
      </a:accent3>
      <a:accent4>
        <a:srgbClr val="99CC00"/>
      </a:accent4>
      <a:accent5>
        <a:srgbClr val="528A02"/>
      </a:accent5>
      <a:accent6>
        <a:srgbClr val="333333"/>
      </a:accent6>
      <a:hlink>
        <a:srgbClr val="660000"/>
      </a:hlink>
      <a:folHlink>
        <a:srgbClr val="CC3300"/>
      </a:folHlink>
    </a:clrScheme>
    <a:fontScheme name="Спектр">
      <a:majorFont>
        <a:latin typeface="Corbel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Calibri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Спектр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70000"/>
                <a:satMod val="150000"/>
              </a:schemeClr>
            </a:gs>
            <a:gs pos="100000">
              <a:schemeClr val="phClr">
                <a:tint val="9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95000"/>
                <a:shade val="70000"/>
                <a:satMod val="150000"/>
              </a:schemeClr>
            </a:gs>
            <a:gs pos="100000">
              <a:schemeClr val="phClr">
                <a:tint val="100000"/>
                <a:shade val="100000"/>
                <a:satMod val="150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6600000" sx="101000" sy="101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50800" dir="5400000" sx="105000" sy="105000" algn="ct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4800000"/>
            </a:lightRig>
          </a:scene3d>
          <a:sp3d prstMaterial="matte">
            <a:bevelT w="63500" h="50800" prst="angl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Спектр.thmx</Template>
  <TotalTime>8467</TotalTime>
  <Words>5235</Words>
  <Application>Microsoft Office PowerPoint</Application>
  <PresentationFormat>Экран (4:3)</PresentationFormat>
  <Paragraphs>783</Paragraphs>
  <Slides>35</Slides>
  <Notes>33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Спектр</vt:lpstr>
      <vt:lpstr>Лазерное формирование цветного изображения       на металлической поверхности       методом локального окисления</vt:lpstr>
      <vt:lpstr>Актуальность технологии цветной лазерной маркировки (ЦЛМ) - возможные  применения</vt:lpstr>
      <vt:lpstr>Актуальность технологии ЦЛМ  Сравнение различных технологий нанесения цветного изображения на металлическую поверхность</vt:lpstr>
      <vt:lpstr>Цель и задачи работы</vt:lpstr>
      <vt:lpstr>Экспериментальная установка и  материалы для исследований</vt:lpstr>
      <vt:lpstr>Параметры лазерного воздействия, определяющие цвет поверхности</vt:lpstr>
      <vt:lpstr>Цвет поверхности – «интегральный цвет» микроскопических областей</vt:lpstr>
      <vt:lpstr>Определение состава образующихся пленок</vt:lpstr>
      <vt:lpstr>Определение энергии Гиббса для реакции</vt:lpstr>
      <vt:lpstr>Система сталь 12Х18Н10Т – воздух. Реакции взаимодействия компонентов стали и воздуха </vt:lpstr>
      <vt:lpstr>Система сталь 12Х18Н10Т – воздух.  Расчет энергии Гиббса реакций при воздействии одиночных импульсов</vt:lpstr>
      <vt:lpstr>Обоснование применимости  методов химической термодинамики  для анализа импульсного лазерного воздействия</vt:lpstr>
      <vt:lpstr>Система сталь 12Х18Н10Т – воздух. Сравнение теоретических и экспериментальных данных</vt:lpstr>
      <vt:lpstr>Система титан BT1-0– воздух. Сравнение теоретических и экспериментальных данных</vt:lpstr>
      <vt:lpstr>Цвет поверхности стали и титана на воздухе при импульсно-периодическом лазерном воздействии, приводящем к ее окислению, определяется как интерференционными эффектами в тонком верхнем оксидном слое: Fe2O3 (для стали), TiO2 (для титана), так и собственным цветом окислов в нижнем слое: FeCr2O4 (для стали), Ti2O3 и TiO (для титана). </vt:lpstr>
      <vt:lpstr>Нахождение интегрального параметра процесса лазерного окрашивания (окисления) поверхности металлов, обеспечивающего однозначную связь между параметрами облучения и цветом поверхности в заданной локальной области</vt:lpstr>
      <vt:lpstr>Интегральный параметр процесса лазерного окрашивания (окисления) поверхности металлов</vt:lpstr>
      <vt:lpstr>Презентация PowerPoint</vt:lpstr>
      <vt:lpstr>Спектры отражения стали и титана  до и после лазерной обработки</vt:lpstr>
      <vt:lpstr>Диаграмма цветов  на поверхности нержавеющей стали 10Х18Н10Т</vt:lpstr>
      <vt:lpstr>Диаграмма цветов  на поверхности технического титана ВТ1-0</vt:lpstr>
      <vt:lpstr>Соотношение цвета и состава пленок,  полученных при импульсном лазерном воздействии </vt:lpstr>
      <vt:lpstr>Разработка технологии нанесения цветного изображения на поверхность металлов на базе серийно выпускаемой установки для промышленной лазерной маркировки</vt:lpstr>
      <vt:lpstr>Технология  ЦЛМ для металлов (Акт внедрения 01-32 от 22.01.2014)</vt:lpstr>
      <vt:lpstr>Презентация PowerPoint</vt:lpstr>
      <vt:lpstr>Выводы</vt:lpstr>
      <vt:lpstr>Спасибо за внимание!</vt:lpstr>
      <vt:lpstr>Основные результаты опубликованы в следующих работах:</vt:lpstr>
      <vt:lpstr>Энергодисперсионная  рентгеновская спектроскопия</vt:lpstr>
      <vt:lpstr>Испытания образцов</vt:lpstr>
      <vt:lpstr>Презентация PowerPoint</vt:lpstr>
      <vt:lpstr>Сравнение технологии цветной лазерной маркировки с существующими методами окрашивания (маркетинговый анализ)</vt:lpstr>
      <vt:lpstr>Технологии нанесения цветного изображения на поверхность металлов</vt:lpstr>
      <vt:lpstr>Технологии нанесения цветного изображения на поверхность металлов</vt:lpstr>
      <vt:lpstr>Система титан BT1-0– воздух.  Термодинамический расчет фазово-химического состава  в  информационно-вычислительной системы  ASTICS[8]</vt:lpstr>
    </vt:vector>
  </TitlesOfParts>
  <Company>СПб НИУ ИТМО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Эдик</dc:creator>
  <cp:lastModifiedBy>Вейко</cp:lastModifiedBy>
  <cp:revision>673</cp:revision>
  <cp:lastPrinted>2014-05-17T18:19:57Z</cp:lastPrinted>
  <dcterms:created xsi:type="dcterms:W3CDTF">2013-12-19T14:20:35Z</dcterms:created>
  <dcterms:modified xsi:type="dcterms:W3CDTF">2014-07-01T19:16:59Z</dcterms:modified>
</cp:coreProperties>
</file>