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49" r:id="rId2"/>
  </p:sldMasterIdLst>
  <p:notesMasterIdLst>
    <p:notesMasterId r:id="rId69"/>
  </p:notesMasterIdLst>
  <p:sldIdLst>
    <p:sldId id="256" r:id="rId3"/>
    <p:sldId id="494" r:id="rId4"/>
    <p:sldId id="361" r:id="rId5"/>
    <p:sldId id="407" r:id="rId6"/>
    <p:sldId id="465" r:id="rId7"/>
    <p:sldId id="491" r:id="rId8"/>
    <p:sldId id="499" r:id="rId9"/>
    <p:sldId id="505" r:id="rId10"/>
    <p:sldId id="506" r:id="rId11"/>
    <p:sldId id="483" r:id="rId12"/>
    <p:sldId id="509" r:id="rId13"/>
    <p:sldId id="444" r:id="rId14"/>
    <p:sldId id="481" r:id="rId15"/>
    <p:sldId id="480" r:id="rId16"/>
    <p:sldId id="445" r:id="rId17"/>
    <p:sldId id="446" r:id="rId18"/>
    <p:sldId id="447" r:id="rId19"/>
    <p:sldId id="516" r:id="rId20"/>
    <p:sldId id="517" r:id="rId21"/>
    <p:sldId id="448" r:id="rId22"/>
    <p:sldId id="514" r:id="rId23"/>
    <p:sldId id="466" r:id="rId24"/>
    <p:sldId id="468" r:id="rId25"/>
    <p:sldId id="469" r:id="rId26"/>
    <p:sldId id="515" r:id="rId27"/>
    <p:sldId id="512" r:id="rId28"/>
    <p:sldId id="513" r:id="rId29"/>
    <p:sldId id="467" r:id="rId30"/>
    <p:sldId id="470" r:id="rId31"/>
    <p:sldId id="471" r:id="rId32"/>
    <p:sldId id="487" r:id="rId33"/>
    <p:sldId id="472" r:id="rId34"/>
    <p:sldId id="484" r:id="rId35"/>
    <p:sldId id="486" r:id="rId36"/>
    <p:sldId id="474" r:id="rId37"/>
    <p:sldId id="477" r:id="rId38"/>
    <p:sldId id="478" r:id="rId39"/>
    <p:sldId id="417" r:id="rId40"/>
    <p:sldId id="419" r:id="rId41"/>
    <p:sldId id="479" r:id="rId42"/>
    <p:sldId id="418" r:id="rId43"/>
    <p:sldId id="430" r:id="rId44"/>
    <p:sldId id="521" r:id="rId45"/>
    <p:sldId id="522" r:id="rId46"/>
    <p:sldId id="510" r:id="rId47"/>
    <p:sldId id="511" r:id="rId48"/>
    <p:sldId id="488" r:id="rId49"/>
    <p:sldId id="493" r:id="rId50"/>
    <p:sldId id="485" r:id="rId51"/>
    <p:sldId id="500" r:id="rId52"/>
    <p:sldId id="464" r:id="rId53"/>
    <p:sldId id="492" r:id="rId54"/>
    <p:sldId id="427" r:id="rId55"/>
    <p:sldId id="489" r:id="rId56"/>
    <p:sldId id="436" r:id="rId57"/>
    <p:sldId id="504" r:id="rId58"/>
    <p:sldId id="441" r:id="rId59"/>
    <p:sldId id="501" r:id="rId60"/>
    <p:sldId id="502" r:id="rId61"/>
    <p:sldId id="503" r:id="rId62"/>
    <p:sldId id="520" r:id="rId63"/>
    <p:sldId id="519" r:id="rId64"/>
    <p:sldId id="508" r:id="rId65"/>
    <p:sldId id="497" r:id="rId66"/>
    <p:sldId id="498" r:id="rId67"/>
    <p:sldId id="463" r:id="rId68"/>
  </p:sldIdLst>
  <p:sldSz cx="9144000" cy="6858000" type="screen4x3"/>
  <p:notesSz cx="9774238" cy="6710363"/>
  <p:defaultTextStyle>
    <a:defPPr>
      <a:defRPr lang="en-GB"/>
    </a:defPPr>
    <a:lvl1pPr algn="l" defTabSz="449263" rtl="0" eaLnBrk="0" fontAlgn="base" hangingPunct="0">
      <a:lnSpc>
        <a:spcPct val="8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defTabSz="449263" rtl="0" eaLnBrk="0" fontAlgn="base" hangingPunct="0">
      <a:lnSpc>
        <a:spcPct val="8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defTabSz="449263" rtl="0" eaLnBrk="0" fontAlgn="base" hangingPunct="0">
      <a:lnSpc>
        <a:spcPct val="8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defTabSz="449263" rtl="0" eaLnBrk="0" fontAlgn="base" hangingPunct="0">
      <a:lnSpc>
        <a:spcPct val="8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defTabSz="449263" rtl="0" eaLnBrk="0" fontAlgn="base" hangingPunct="0">
      <a:lnSpc>
        <a:spcPct val="8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8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-188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1"/>
          <p:cNvSpPr>
            <a:spLocks noChangeArrowheads="1"/>
          </p:cNvSpPr>
          <p:nvPr/>
        </p:nvSpPr>
        <p:spPr bwMode="auto">
          <a:xfrm>
            <a:off x="0" y="0"/>
            <a:ext cx="9774238" cy="67103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ru-RU" altLang="ru-RU" smtClean="0"/>
          </a:p>
        </p:txBody>
      </p:sp>
      <p:sp>
        <p:nvSpPr>
          <p:cNvPr id="44035" name="AutoShape 2"/>
          <p:cNvSpPr>
            <a:spLocks noChangeArrowheads="1"/>
          </p:cNvSpPr>
          <p:nvPr/>
        </p:nvSpPr>
        <p:spPr bwMode="auto">
          <a:xfrm>
            <a:off x="0" y="0"/>
            <a:ext cx="9774238" cy="67103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ru-RU" altLang="ru-RU" smtClean="0"/>
          </a:p>
        </p:txBody>
      </p:sp>
      <p:sp>
        <p:nvSpPr>
          <p:cNvPr id="44036" name="AutoShape 3"/>
          <p:cNvSpPr>
            <a:spLocks noChangeArrowheads="1"/>
          </p:cNvSpPr>
          <p:nvPr/>
        </p:nvSpPr>
        <p:spPr bwMode="auto">
          <a:xfrm>
            <a:off x="0" y="0"/>
            <a:ext cx="9774238" cy="67103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ru-RU" altLang="ru-RU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23813"/>
            <a:ext cx="424338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16239C"/>
              </a:buCl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 i="1">
                <a:solidFill>
                  <a:srgbClr val="16239C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5526088" y="23813"/>
            <a:ext cx="4243387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16239C"/>
              </a:buCl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 i="1">
                <a:solidFill>
                  <a:srgbClr val="16239C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91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200400" y="30163"/>
            <a:ext cx="33782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1274763" y="4100513"/>
            <a:ext cx="7219950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228600" y="6245225"/>
            <a:ext cx="424338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16239C"/>
              </a:buCl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 i="1">
                <a:solidFill>
                  <a:srgbClr val="16239C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5526088" y="6245225"/>
            <a:ext cx="4243387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16239C"/>
              </a:buCl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 i="1">
                <a:solidFill>
                  <a:srgbClr val="16239C"/>
                </a:solidFill>
              </a:defRPr>
            </a:lvl1pPr>
          </a:lstStyle>
          <a:p>
            <a:pPr>
              <a:defRPr/>
            </a:pPr>
            <a:fld id="{7F1AD531-2ACA-46DF-A148-D410459274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033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A5F5E22B-C44C-4A35-B05D-E0CF0AD9509B}" type="slidenum">
              <a:rPr lang="en-GB" altLang="ru-RU" smtClean="0">
                <a:solidFill>
                  <a:srgbClr val="16239C"/>
                </a:solidFill>
              </a:rPr>
              <a:pPr>
                <a:spcBef>
                  <a:spcPct val="0"/>
                </a:spcBef>
              </a:pPr>
              <a:t>1</a:t>
            </a:fld>
            <a:endParaRPr lang="en-GB" altLang="ru-RU" smtClean="0">
              <a:solidFill>
                <a:srgbClr val="16239C"/>
              </a:solidFill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3200400" y="30163"/>
            <a:ext cx="3382963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z="2200">
              <a:solidFill>
                <a:schemeClr val="bg1"/>
              </a:solidFill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1274763" y="4100513"/>
            <a:ext cx="7221537" cy="1228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A7E1B4E8-1A17-4E5E-98C4-29482045DCA8}" type="slidenum">
              <a:rPr lang="en-GB" altLang="ru-RU" smtClean="0">
                <a:solidFill>
                  <a:srgbClr val="16239C"/>
                </a:solidFill>
              </a:rPr>
              <a:pPr>
                <a:spcBef>
                  <a:spcPct val="0"/>
                </a:spcBef>
              </a:pPr>
              <a:t>3</a:t>
            </a:fld>
            <a:endParaRPr lang="en-GB" altLang="ru-RU" smtClean="0">
              <a:solidFill>
                <a:srgbClr val="16239C"/>
              </a:solidFill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1163638" y="684213"/>
            <a:ext cx="4660900" cy="34956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z="2200">
              <a:solidFill>
                <a:schemeClr val="bg1"/>
              </a:solidFill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body"/>
          </p:nvPr>
        </p:nvSpPr>
        <p:spPr>
          <a:xfrm>
            <a:off x="1274763" y="4100513"/>
            <a:ext cx="7221537" cy="1228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AC734DD-98A5-4F04-B75B-6F4EE60F7523}" type="slidenum">
              <a:rPr lang="en-GB" altLang="ru-RU" smtClean="0">
                <a:solidFill>
                  <a:srgbClr val="16239C"/>
                </a:solidFill>
              </a:rPr>
              <a:pPr>
                <a:spcBef>
                  <a:spcPct val="0"/>
                </a:spcBef>
              </a:pPr>
              <a:t>65</a:t>
            </a:fld>
            <a:endParaRPr lang="en-GB" altLang="ru-RU" smtClean="0">
              <a:solidFill>
                <a:srgbClr val="16239C"/>
              </a:solidFill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1163638" y="684213"/>
            <a:ext cx="4660900" cy="34956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z="2200">
              <a:solidFill>
                <a:schemeClr val="bg1"/>
              </a:solidFill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body"/>
          </p:nvPr>
        </p:nvSpPr>
        <p:spPr>
          <a:xfrm>
            <a:off x="1274763" y="4100513"/>
            <a:ext cx="7221537" cy="1228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26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7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07963"/>
            <a:ext cx="2055813" cy="5921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7963"/>
            <a:ext cx="6016625" cy="5921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359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34DD-68AB-4F46-A512-4E0CA6DEABC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0493221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8" y="0"/>
            <a:ext cx="8229600" cy="644691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5496" y="6328238"/>
            <a:ext cx="251048" cy="365125"/>
          </a:xfrm>
          <a:prstGeom prst="rect">
            <a:avLst/>
          </a:prstGeom>
        </p:spPr>
        <p:txBody>
          <a:bodyPr/>
          <a:lstStyle/>
          <a:p>
            <a:fld id="{3917101A-2F8D-4B54-BE56-E57F45A51FF3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0" y="644691"/>
            <a:ext cx="8592596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01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8" y="0"/>
            <a:ext cx="8229600" cy="644691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0" y="644691"/>
            <a:ext cx="8592596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782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8" y="0"/>
            <a:ext cx="8229600" cy="644691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0" y="644691"/>
            <a:ext cx="8592596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08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053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685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1195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92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022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01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616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968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94821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27777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303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07963"/>
            <a:ext cx="2055813" cy="5921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7963"/>
            <a:ext cx="6016625" cy="5921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6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7963"/>
            <a:ext cx="8224838" cy="1270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72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9190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10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344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451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80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741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7551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vmlDrawing" Target="../drawings/vmlDrawing2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ru-RU" altLang="ru-RU" smtClean="0"/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137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ru-RU" altLang="ru-RU" smtClean="0"/>
          </a:p>
        </p:txBody>
      </p:sp>
      <p:graphicFrame>
        <p:nvGraphicFramePr>
          <p:cNvPr id="1028" name="Object 3"/>
          <p:cNvGraphicFramePr>
            <a:graphicFrameLocks noChangeAspect="1"/>
          </p:cNvGraphicFramePr>
          <p:nvPr/>
        </p:nvGraphicFramePr>
        <p:xfrm>
          <a:off x="0" y="0"/>
          <a:ext cx="14160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" r:id="rId18" imgW="2409524" imgH="7676190" progId="">
                  <p:embed/>
                </p:oleObj>
              </mc:Choice>
              <mc:Fallback>
                <p:oleObj r:id="rId18" imgW="2409524" imgH="767619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160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4"/>
          <p:cNvSpPr>
            <a:spLocks noChangeShapeType="1"/>
          </p:cNvSpPr>
          <p:nvPr/>
        </p:nvSpPr>
        <p:spPr bwMode="auto">
          <a:xfrm flipH="1">
            <a:off x="-4763" y="6542088"/>
            <a:ext cx="6832601" cy="14287"/>
          </a:xfrm>
          <a:prstGeom prst="line">
            <a:avLst/>
          </a:prstGeom>
          <a:noFill/>
          <a:ln w="3168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9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0" y="619125"/>
            <a:ext cx="9144000" cy="7461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40186" dir="1096358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ru-RU" altLang="ru-RU" smtClean="0"/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162675"/>
            <a:ext cx="23399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7963"/>
            <a:ext cx="8224838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3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3" r:id="rId12"/>
    <p:sldLayoutId id="2147483674" r:id="rId13"/>
    <p:sldLayoutId id="2147483675" r:id="rId14"/>
    <p:sldLayoutId id="2147483676" r:id="rId15"/>
  </p:sldLayoutIdLst>
  <p:hf hdr="0" ftr="0" dt="0"/>
  <p:txStyles>
    <p:titleStyle>
      <a:lvl1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2pPr>
      <a:lvl3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3pPr>
      <a:lvl4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4pPr>
      <a:lvl5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5pPr>
      <a:lvl6pPr marL="457200"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38138" indent="-338138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3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75000"/>
        <a:buFont typeface="Wingdings 3" pitchFamily="18" charset="2"/>
        <a:buChar char=""/>
        <a:defRPr sz="2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Lucida Bright Math Symbol" pitchFamily="2" charset="2"/>
        <a:buChar char=""/>
        <a:defRPr sz="24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4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4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4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4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4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1000"/>
              </a:lnSpc>
              <a:defRPr/>
            </a:pPr>
            <a:endParaRPr lang="ru-RU" altLang="ru-RU" sz="1400" smtClean="0">
              <a:solidFill>
                <a:srgbClr val="000000"/>
              </a:solidFill>
              <a:latin typeface="Tahoma" pitchFamily="34" charset="0"/>
            </a:endParaRPr>
          </a:p>
        </p:txBody>
      </p:sp>
      <p:graphicFrame>
        <p:nvGraphicFramePr>
          <p:cNvPr id="2051" name="Object 2"/>
          <p:cNvGraphicFramePr>
            <a:graphicFrameLocks noChangeAspect="1"/>
          </p:cNvGraphicFramePr>
          <p:nvPr/>
        </p:nvGraphicFramePr>
        <p:xfrm>
          <a:off x="0" y="0"/>
          <a:ext cx="21542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" r:id="rId15" imgW="2409524" imgH="7676190" progId="">
                  <p:embed/>
                </p:oleObj>
              </mc:Choice>
              <mc:Fallback>
                <p:oleObj r:id="rId15" imgW="2409524" imgH="767619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542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836613"/>
            <a:ext cx="6842125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7963"/>
            <a:ext cx="8224838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2pPr>
      <a:lvl3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3pPr>
      <a:lvl4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4pPr>
      <a:lvl5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5pPr>
      <a:lvl6pPr marL="457200"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38138" indent="-338138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3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75000"/>
        <a:buFont typeface="Wingdings 3" pitchFamily="18" charset="2"/>
        <a:buChar char=""/>
        <a:defRPr sz="2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Lucida Bright Math Symbol" pitchFamily="2" charset="2"/>
        <a:buChar char=""/>
        <a:defRPr sz="24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4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4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4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4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4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hyperlink" Target="http://www.ntoire-polus.ru/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oire-polus.ru/" TargetMode="External"/><Relationship Id="rId2" Type="http://schemas.openxmlformats.org/officeDocument/2006/relationships/hyperlink" Target="mailto:aignatov@ntoire-polus.r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hyperlink" Target="http://www.ipgphotonics.com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941388" y="2852738"/>
            <a:ext cx="7704137" cy="291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SzPct val="100000"/>
              <a:buNone/>
            </a:pPr>
            <a:r>
              <a:rPr lang="ru-RU" altLang="ru-RU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Технологические  особенности и характерные дефекты при лазерной сварке мощными волоконными лазерами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SzPct val="100000"/>
              <a:buNone/>
            </a:pPr>
            <a:r>
              <a:rPr lang="ru-RU" altLang="ru-RU" sz="2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Игнатов А.Г.</a:t>
            </a:r>
            <a:r>
              <a:rPr lang="ru-RU" altLang="ru-RU" sz="2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Грезев Н.В., Шамов Е.М.,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SzPct val="100000"/>
              <a:buNone/>
            </a:pPr>
            <a:r>
              <a:rPr lang="ru-RU" altLang="ru-RU" sz="2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ООО НТО «ИРЭ-Полюс»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SzPct val="100000"/>
              <a:buNone/>
            </a:pPr>
            <a:r>
              <a:rPr lang="ru-RU" altLang="ru-RU" sz="2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SzPct val="100000"/>
              <a:buNone/>
            </a:pPr>
            <a:r>
              <a:rPr lang="ru-RU" altLang="ru-RU" sz="2000" b="1" dirty="0" smtClean="0">
                <a:latin typeface="Arial" charset="0"/>
                <a:cs typeface="Arial" charset="0"/>
              </a:rPr>
              <a:t>г</a:t>
            </a:r>
            <a:r>
              <a:rPr lang="ru-RU" altLang="ru-RU" sz="2000" b="1" dirty="0" smtClean="0">
                <a:latin typeface="Arial" charset="0"/>
                <a:cs typeface="Arial" charset="0"/>
              </a:rPr>
              <a:t>.</a:t>
            </a:r>
            <a:r>
              <a:rPr lang="en-US" altLang="ru-RU" sz="2000" b="1" dirty="0" smtClean="0">
                <a:latin typeface="Arial" charset="0"/>
                <a:cs typeface="Arial" charset="0"/>
              </a:rPr>
              <a:t> </a:t>
            </a:r>
            <a:r>
              <a:rPr lang="ru-RU" altLang="ru-RU" sz="2000" b="1" dirty="0" smtClean="0">
                <a:latin typeface="Arial" charset="0"/>
                <a:cs typeface="Arial" charset="0"/>
              </a:rPr>
              <a:t>С</a:t>
            </a:r>
            <a:r>
              <a:rPr lang="ru-RU" altLang="ru-RU" sz="2000" b="1" dirty="0" smtClean="0">
                <a:latin typeface="Arial" charset="0"/>
                <a:cs typeface="Arial" charset="0"/>
              </a:rPr>
              <a:t>.-Петербург,  «ОПТИКА ЛАЗЕРОВ», 02.07.</a:t>
            </a:r>
            <a:r>
              <a:rPr lang="en-GB" altLang="ru-RU" sz="2000" b="1" dirty="0" smtClean="0">
                <a:latin typeface="Arial" charset="0"/>
                <a:cs typeface="Arial" charset="0"/>
              </a:rPr>
              <a:t>201</a:t>
            </a:r>
            <a:r>
              <a:rPr lang="ru-RU" altLang="ru-RU" sz="2000" b="1" dirty="0" smtClean="0">
                <a:latin typeface="Arial" charset="0"/>
                <a:cs typeface="Arial" charset="0"/>
              </a:rPr>
              <a:t>4 г.</a:t>
            </a:r>
            <a:endParaRPr lang="en-GB" altLang="ru-RU" sz="2000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303213" y="765175"/>
            <a:ext cx="84248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rgbClr val="7822F6"/>
              </a:solidFill>
            </a:endParaRPr>
          </a:p>
          <a:p>
            <a:pPr algn="ctr" eaLnBrk="1" hangingPunct="1"/>
            <a:endParaRPr lang="en-US" altLang="ru-RU" sz="2400">
              <a:solidFill>
                <a:srgbClr val="7822F6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9C43B-ECBA-45D4-A6EE-F9FB6D0DC4D2}" type="slidenum">
              <a:rPr lang="ru-RU" altLang="en-US" smtClean="0"/>
              <a:pPr>
                <a:defRPr/>
              </a:pPr>
              <a:t>10</a:t>
            </a:fld>
            <a:endParaRPr lang="ru-RU" altLang="en-US"/>
          </a:p>
        </p:txBody>
      </p:sp>
      <p:pic>
        <p:nvPicPr>
          <p:cNvPr id="59397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663"/>
            <a:ext cx="14398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84" y="1214276"/>
            <a:ext cx="3203448" cy="3176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3480816" cy="2923032"/>
          </a:xfrm>
          <a:prstGeom prst="rect">
            <a:avLst/>
          </a:prstGeom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789905" y="4653136"/>
            <a:ext cx="7694959" cy="127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2200" dirty="0" smtClean="0"/>
              <a:t>Типичный вид лазерного сварного шва и его определяемых и контролируемых размеров: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2200" dirty="0" smtClean="0"/>
              <a:t>со сквозным (а) и несквозным проплавлением (б)</a:t>
            </a:r>
            <a:endParaRPr lang="ru-RU" alt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41790" y="4263799"/>
            <a:ext cx="327334" cy="357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18793" y="4296115"/>
            <a:ext cx="332142" cy="357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40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303213" y="765175"/>
            <a:ext cx="84248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rgbClr val="7822F6"/>
              </a:solidFill>
            </a:endParaRPr>
          </a:p>
          <a:p>
            <a:pPr algn="ctr" eaLnBrk="1" hangingPunct="1"/>
            <a:endParaRPr lang="en-US" altLang="ru-RU" sz="2400">
              <a:solidFill>
                <a:srgbClr val="7822F6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9C43B-ECBA-45D4-A6EE-F9FB6D0DC4D2}" type="slidenum">
              <a:rPr lang="ru-RU" altLang="en-US" smtClean="0"/>
              <a:pPr>
                <a:defRPr/>
              </a:pPr>
              <a:t>11</a:t>
            </a:fld>
            <a:endParaRPr lang="ru-RU" altLang="en-US"/>
          </a:p>
        </p:txBody>
      </p:sp>
      <p:pic>
        <p:nvPicPr>
          <p:cNvPr id="59397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663"/>
            <a:ext cx="14398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500" y="1169056"/>
            <a:ext cx="77768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ЛС возможны практически все типичные дефекты, присущие сварке плавлением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более изученной и наиболее близкой ЛС - электронно-лучевой сварке (ЭЛС): трещины, поры,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несплавления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непровары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нарушение формы шва и, специфические дефекты лучевых видов сварки – корневые дефекты (см. ГОСТ 30242 и ИСО 6520-82, ГОСТ 2601-84 и РД 03-606-03 и др.)</a:t>
            </a:r>
          </a:p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ЛС требует качественной сборки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точного наведения излучения на свариваемый стык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при этом зазор должен быть в пределах 0,1 мм, при сканировании он допускается до 0,2-0,3 мм, при гибридной сварке должен быть менее 0,5-1 мм. </a:t>
            </a:r>
            <a:endPara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 шва, как правило около 0,5-1 мм (ВЛ) и </a:t>
            </a:r>
          </a:p>
          <a:p>
            <a:pPr algn="ctr">
              <a:lnSpc>
                <a:spcPct val="120000"/>
              </a:lnSpc>
            </a:pPr>
            <a:r>
              <a:rPr lang="ru-RU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мм (СО</a:t>
            </a:r>
            <a:r>
              <a:rPr lang="ru-RU" sz="2000" b="1" i="1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-лазер), рекомендуется не менее 1-1,5 мм.</a:t>
            </a:r>
            <a:endParaRPr lang="ru-RU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187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pic>
        <p:nvPicPr>
          <p:cNvPr id="14339" name="Picture 6" descr="075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594" y="998042"/>
            <a:ext cx="1904252" cy="358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076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0728"/>
            <a:ext cx="2104633" cy="35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0" y="-31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4437063" y="298132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>
                <a:ea typeface="Times New Roman" pitchFamily="18" charset="0"/>
                <a:cs typeface="Arial" charset="0"/>
              </a:rPr>
              <a:t> 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909638" y="4797152"/>
            <a:ext cx="7416800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dirty="0"/>
              <a:t>Внешний вид, имитаторов корпуса </a:t>
            </a:r>
            <a:r>
              <a:rPr lang="ru-RU" altLang="ru-RU" sz="2000" dirty="0" err="1"/>
              <a:t>дивертора</a:t>
            </a:r>
            <a:r>
              <a:rPr lang="ru-RU" altLang="ru-RU" sz="2000" dirty="0"/>
              <a:t> </a:t>
            </a:r>
          </a:p>
          <a:p>
            <a:pPr algn="ctr" eaLnBrk="1" hangingPunct="1"/>
            <a:r>
              <a:rPr lang="ru-RU" altLang="ru-RU" sz="2000" dirty="0"/>
              <a:t>с изломами сварных швов, с правильным, точным наведением лазерного пучка </a:t>
            </a:r>
            <a:r>
              <a:rPr lang="ru-RU" altLang="ru-RU" sz="2000" dirty="0" smtClean="0"/>
              <a:t>ВЛ (а</a:t>
            </a:r>
            <a:r>
              <a:rPr lang="ru-RU" altLang="ru-RU" sz="2000" dirty="0"/>
              <a:t>, нижний шов) </a:t>
            </a:r>
          </a:p>
          <a:p>
            <a:pPr algn="ctr" eaLnBrk="1" hangingPunct="1"/>
            <a:r>
              <a:rPr lang="ru-RU" altLang="ru-RU" sz="2000" dirty="0"/>
              <a:t>и с неточным наведением, дефектами типа </a:t>
            </a:r>
            <a:r>
              <a:rPr lang="ru-RU" altLang="ru-RU" sz="2000" dirty="0" err="1"/>
              <a:t>непровара</a:t>
            </a:r>
            <a:r>
              <a:rPr lang="ru-RU" altLang="ru-RU" sz="2000" dirty="0"/>
              <a:t> / </a:t>
            </a:r>
            <a:r>
              <a:rPr lang="ru-RU" altLang="ru-RU" sz="2000" dirty="0" err="1"/>
              <a:t>несплавления</a:t>
            </a:r>
            <a:r>
              <a:rPr lang="ru-RU" altLang="ru-RU" sz="2000" dirty="0"/>
              <a:t> (а, верхний шов, б – оба шва)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65CDE69-4869-4C3F-A281-33E2AF16CBB2}" type="slidenum">
              <a:rPr lang="ru-RU" altLang="en-US"/>
              <a:pPr>
                <a:defRPr/>
              </a:pPr>
              <a:t>12</a:t>
            </a:fld>
            <a:endParaRPr lang="ru-RU" altLang="en-US"/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4669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0" y="-31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4437063" y="298132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>
                <a:ea typeface="Times New Roman" pitchFamily="18" charset="0"/>
                <a:cs typeface="Arial" charset="0"/>
              </a:rPr>
              <a:t> 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467305" y="4005064"/>
            <a:ext cx="8414890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2400" dirty="0"/>
              <a:t>Внешний </a:t>
            </a:r>
            <a:r>
              <a:rPr lang="ru-RU" altLang="ru-RU" sz="2400" dirty="0" smtClean="0"/>
              <a:t>вид сварного соединения с </a:t>
            </a:r>
            <a:r>
              <a:rPr lang="ru-RU" altLang="ru-RU" sz="2400" dirty="0"/>
              <a:t>неточным </a:t>
            </a:r>
            <a:r>
              <a:rPr lang="ru-RU" altLang="ru-RU" sz="2400" dirty="0" smtClean="0"/>
              <a:t>наведением лазерного пучка СО2-на стык, </a:t>
            </a:r>
            <a:r>
              <a:rPr lang="ru-RU" altLang="ru-RU" sz="2400" dirty="0"/>
              <a:t>дефектами типа </a:t>
            </a:r>
            <a:r>
              <a:rPr lang="ru-RU" altLang="ru-RU" sz="2400" dirty="0" err="1"/>
              <a:t>непровара</a:t>
            </a:r>
            <a:r>
              <a:rPr lang="ru-RU" altLang="ru-RU" sz="2400" dirty="0"/>
              <a:t> / </a:t>
            </a:r>
            <a:r>
              <a:rPr lang="ru-RU" altLang="ru-RU" sz="2400" dirty="0" err="1" smtClean="0"/>
              <a:t>несплавления</a:t>
            </a:r>
            <a:endParaRPr lang="ru-RU" altLang="ru-RU" sz="2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65CDE69-4869-4C3F-A281-33E2AF16CBB2}" type="slidenum">
              <a:rPr lang="ru-RU" altLang="en-US"/>
              <a:pPr>
                <a:defRPr/>
              </a:pPr>
              <a:t>13</a:t>
            </a:fld>
            <a:endParaRPr lang="ru-RU" altLang="en-US"/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4" y="1896916"/>
            <a:ext cx="8521421" cy="14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602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0" y="-31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4437063" y="298132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>
                <a:ea typeface="Times New Roman" pitchFamily="18" charset="0"/>
                <a:cs typeface="Arial" charset="0"/>
              </a:rPr>
              <a:t> 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624649" y="4293096"/>
            <a:ext cx="7858894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2400" dirty="0" smtClean="0"/>
              <a:t>Дефект </a:t>
            </a:r>
            <a:r>
              <a:rPr lang="ru-RU" altLang="ru-RU" sz="2400" dirty="0"/>
              <a:t>типа </a:t>
            </a:r>
            <a:r>
              <a:rPr lang="ru-RU" altLang="ru-RU" sz="2400" dirty="0" err="1"/>
              <a:t>непровара</a:t>
            </a:r>
            <a:r>
              <a:rPr lang="ru-RU" altLang="ru-RU" sz="2400" dirty="0"/>
              <a:t> / </a:t>
            </a:r>
            <a:r>
              <a:rPr lang="ru-RU" altLang="ru-RU" sz="2400" dirty="0" err="1" smtClean="0"/>
              <a:t>несплавления</a:t>
            </a:r>
            <a:r>
              <a:rPr lang="ru-RU" altLang="ru-RU" sz="2400" dirty="0" smtClean="0"/>
              <a:t> из-за разрушения прихватки (недостаточной по глубине и длине) и , соответственно, резкого увеличения зазора</a:t>
            </a:r>
            <a:endParaRPr lang="ru-RU" altLang="ru-RU" sz="2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65CDE69-4869-4C3F-A281-33E2AF16CBB2}" type="slidenum">
              <a:rPr lang="ru-RU" altLang="en-US"/>
              <a:pPr>
                <a:defRPr/>
              </a:pPr>
              <a:t>14</a:t>
            </a:fld>
            <a:endParaRPr lang="ru-RU" altLang="en-US"/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9" y="2060848"/>
            <a:ext cx="779474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419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0" y="-31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4437063" y="298132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>
                <a:ea typeface="Times New Roman" pitchFamily="18" charset="0"/>
                <a:cs typeface="Arial" charset="0"/>
              </a:rPr>
              <a:t> 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107504" y="4906568"/>
            <a:ext cx="699250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2000" dirty="0"/>
              <a:t>Дефекты типа </a:t>
            </a:r>
            <a:r>
              <a:rPr lang="ru-RU" altLang="ru-RU" sz="2000" dirty="0" err="1"/>
              <a:t>непровара</a:t>
            </a:r>
            <a:r>
              <a:rPr lang="ru-RU" altLang="ru-RU" sz="2000" dirty="0"/>
              <a:t>  на </a:t>
            </a:r>
            <a:r>
              <a:rPr lang="ru-RU" altLang="ru-RU" sz="2000" dirty="0" err="1"/>
              <a:t>проплавном</a:t>
            </a:r>
            <a:r>
              <a:rPr lang="ru-RU" altLang="ru-RU" sz="2000" dirty="0"/>
              <a:t>  шве </a:t>
            </a:r>
            <a:r>
              <a:rPr lang="ru-RU" altLang="ru-RU" sz="2000" dirty="0" smtClean="0"/>
              <a:t>(ВЛ) – а, и на стыковом соединении (СО</a:t>
            </a:r>
            <a:r>
              <a:rPr lang="ru-RU" altLang="ru-RU" sz="2000" baseline="-25000" dirty="0" smtClean="0"/>
              <a:t>2</a:t>
            </a:r>
            <a:r>
              <a:rPr lang="ru-RU" altLang="ru-RU" sz="2000" dirty="0" smtClean="0"/>
              <a:t> - лазер) 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2000" dirty="0" smtClean="0"/>
              <a:t>из-за </a:t>
            </a:r>
            <a:r>
              <a:rPr lang="ru-RU" altLang="ru-RU" sz="2000" dirty="0"/>
              <a:t>нестабильной мощности </a:t>
            </a:r>
            <a:r>
              <a:rPr lang="ru-RU" altLang="ru-RU" sz="2000" dirty="0" smtClean="0"/>
              <a:t>излучения – </a:t>
            </a:r>
            <a:r>
              <a:rPr lang="ru-RU" altLang="ru-RU" sz="2000" dirty="0" err="1" smtClean="0"/>
              <a:t>б,в</a:t>
            </a:r>
            <a:r>
              <a:rPr lang="ru-RU" altLang="ru-RU" sz="2000" dirty="0" smtClean="0"/>
              <a:t>, заниженной мощности излучения – </a:t>
            </a:r>
            <a:r>
              <a:rPr lang="ru-RU" altLang="ru-RU" sz="2000" dirty="0" err="1" smtClean="0"/>
              <a:t>б,в</a:t>
            </a:r>
            <a:endParaRPr lang="ru-RU" altLang="ru-RU" sz="2000" dirty="0" smtClean="0"/>
          </a:p>
        </p:txBody>
      </p:sp>
      <p:pic>
        <p:nvPicPr>
          <p:cNvPr id="153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51119"/>
            <a:ext cx="8316093" cy="133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971600" y="1824247"/>
            <a:ext cx="328852" cy="62298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6233658" y="1892577"/>
            <a:ext cx="320559" cy="5546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07640" y="2350493"/>
            <a:ext cx="356188" cy="409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00392" y="3817874"/>
            <a:ext cx="360996" cy="409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48" y="2760477"/>
            <a:ext cx="8746980" cy="990972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6964788" y="3467977"/>
            <a:ext cx="270445" cy="506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238955"/>
            <a:ext cx="8016240" cy="62788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8613788" y="4380258"/>
            <a:ext cx="348172" cy="409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7505678" y="4672006"/>
            <a:ext cx="299607" cy="77321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2959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0" y="-31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4437063" y="298132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>
                <a:ea typeface="Times New Roman" pitchFamily="18" charset="0"/>
                <a:cs typeface="Arial" charset="0"/>
              </a:rPr>
              <a:t> 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pic>
        <p:nvPicPr>
          <p:cNvPr id="16389" name="Picture 11" descr="015 Y 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836613"/>
            <a:ext cx="2555875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004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836613"/>
            <a:ext cx="262890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загл File04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20713"/>
            <a:ext cx="177958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Line 13"/>
          <p:cNvSpPr>
            <a:spLocks noChangeShapeType="1"/>
          </p:cNvSpPr>
          <p:nvPr/>
        </p:nvSpPr>
        <p:spPr bwMode="auto">
          <a:xfrm>
            <a:off x="1835150" y="1341438"/>
            <a:ext cx="3429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3" name="Line 12"/>
          <p:cNvSpPr>
            <a:spLocks noChangeShapeType="1"/>
          </p:cNvSpPr>
          <p:nvPr/>
        </p:nvSpPr>
        <p:spPr bwMode="auto">
          <a:xfrm>
            <a:off x="4067175" y="1268413"/>
            <a:ext cx="4572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4" name="Rectangle 14"/>
          <p:cNvSpPr>
            <a:spLocks noChangeArrowheads="1"/>
          </p:cNvSpPr>
          <p:nvPr/>
        </p:nvSpPr>
        <p:spPr bwMode="auto">
          <a:xfrm>
            <a:off x="0" y="-354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5" name="Rectangle 15"/>
          <p:cNvSpPr>
            <a:spLocks noChangeArrowheads="1"/>
          </p:cNvSpPr>
          <p:nvPr/>
        </p:nvSpPr>
        <p:spPr bwMode="auto">
          <a:xfrm>
            <a:off x="0" y="-354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6" name="Rectangle 16"/>
          <p:cNvSpPr>
            <a:spLocks noChangeArrowheads="1"/>
          </p:cNvSpPr>
          <p:nvPr/>
        </p:nvSpPr>
        <p:spPr bwMode="auto">
          <a:xfrm>
            <a:off x="4460875" y="1674813"/>
            <a:ext cx="222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100">
                <a:ea typeface="Times New Roman" pitchFamily="18" charset="0"/>
                <a:cs typeface="Arial" charset="0"/>
              </a:rPr>
              <a:t>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6397" name="Rectangle 17"/>
          <p:cNvSpPr>
            <a:spLocks noChangeArrowheads="1"/>
          </p:cNvSpPr>
          <p:nvPr/>
        </p:nvSpPr>
        <p:spPr bwMode="auto">
          <a:xfrm>
            <a:off x="4384675" y="4011613"/>
            <a:ext cx="374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100">
                <a:ea typeface="Times New Roman" pitchFamily="18" charset="0"/>
                <a:cs typeface="Arial" charset="0"/>
              </a:rPr>
              <a:t>    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6398" name="Rectangle 18"/>
          <p:cNvSpPr>
            <a:spLocks noChangeArrowheads="1"/>
          </p:cNvSpPr>
          <p:nvPr/>
        </p:nvSpPr>
        <p:spPr bwMode="auto">
          <a:xfrm>
            <a:off x="742950" y="4023278"/>
            <a:ext cx="7777163" cy="183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dirty="0">
                <a:ea typeface="Times New Roman" pitchFamily="18" charset="0"/>
                <a:cs typeface="Arial" charset="0"/>
              </a:rPr>
              <a:t>а                     </a:t>
            </a:r>
            <a:r>
              <a:rPr lang="ru-RU" altLang="ru-RU" sz="2400" dirty="0" smtClean="0">
                <a:ea typeface="Times New Roman" pitchFamily="18" charset="0"/>
                <a:cs typeface="Arial" charset="0"/>
              </a:rPr>
              <a:t>            </a:t>
            </a:r>
            <a:r>
              <a:rPr lang="ru-RU" altLang="ru-RU" sz="2400" dirty="0">
                <a:ea typeface="Times New Roman" pitchFamily="18" charset="0"/>
                <a:cs typeface="Arial" charset="0"/>
              </a:rPr>
              <a:t>б                             в</a:t>
            </a:r>
          </a:p>
          <a:p>
            <a:pPr algn="ctr"/>
            <a:endParaRPr lang="ru-RU" altLang="ru-RU" sz="2400" dirty="0">
              <a:ea typeface="Times New Roman" pitchFamily="18" charset="0"/>
              <a:cs typeface="Arial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ea typeface="Times New Roman" pitchFamily="18" charset="0"/>
                <a:cs typeface="Arial" charset="0"/>
              </a:rPr>
              <a:t>Внешний вид круглых имитаторов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ea typeface="Times New Roman" pitchFamily="18" charset="0"/>
                <a:cs typeface="Arial" charset="0"/>
              </a:rPr>
              <a:t>элемента коллектора, </a:t>
            </a:r>
            <a:r>
              <a:rPr lang="ru-RU" altLang="ru-RU" sz="2000" dirty="0" smtClean="0">
                <a:ea typeface="Times New Roman" pitchFamily="18" charset="0"/>
                <a:cs typeface="Arial" charset="0"/>
              </a:rPr>
              <a:t>с </a:t>
            </a:r>
            <a:r>
              <a:rPr lang="ru-RU" altLang="ru-RU" sz="2000" dirty="0">
                <a:ea typeface="Times New Roman" pitchFamily="18" charset="0"/>
                <a:cs typeface="Arial" charset="0"/>
              </a:rPr>
              <a:t>зазором до 0,8 мм (</a:t>
            </a:r>
            <a:r>
              <a:rPr lang="ru-RU" altLang="ru-RU" sz="2000" dirty="0" err="1">
                <a:ea typeface="Times New Roman" pitchFamily="18" charset="0"/>
                <a:cs typeface="Arial" charset="0"/>
              </a:rPr>
              <a:t>а,б</a:t>
            </a:r>
            <a:r>
              <a:rPr lang="ru-RU" altLang="ru-RU" sz="2000" dirty="0">
                <a:ea typeface="Times New Roman" pitchFamily="18" charset="0"/>
                <a:cs typeface="Arial" charset="0"/>
              </a:rPr>
              <a:t>) </a:t>
            </a:r>
            <a:endParaRPr lang="ru-RU" altLang="ru-RU" sz="2000" dirty="0" smtClean="0">
              <a:ea typeface="Times New Roman" pitchFamily="18" charset="0"/>
              <a:cs typeface="Arial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ru-RU" sz="2000" dirty="0" smtClean="0">
                <a:ea typeface="Times New Roman" pitchFamily="18" charset="0"/>
                <a:cs typeface="Arial" charset="0"/>
              </a:rPr>
              <a:t>и фрагмента </a:t>
            </a:r>
            <a:r>
              <a:rPr lang="ru-RU" altLang="ru-RU" sz="2000" dirty="0">
                <a:ea typeface="Times New Roman" pitchFamily="18" charset="0"/>
                <a:cs typeface="Arial" charset="0"/>
              </a:rPr>
              <a:t>чертежа 4А.978.064 (в)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59E475-9B81-4033-B3FA-CCA2367CF594}" type="slidenum">
              <a:rPr lang="ru-RU" altLang="en-US"/>
              <a:pPr>
                <a:defRPr/>
              </a:pPr>
              <a:t>16</a:t>
            </a:fld>
            <a:endParaRPr lang="ru-RU" altLang="en-US"/>
          </a:p>
        </p:txBody>
      </p:sp>
      <p:sp>
        <p:nvSpPr>
          <p:cNvPr id="17" name="Text Box 1"/>
          <p:cNvSpPr txBox="1">
            <a:spLocks noChangeArrowheads="1"/>
          </p:cNvSpPr>
          <p:nvPr/>
        </p:nvSpPr>
        <p:spPr bwMode="auto">
          <a:xfrm>
            <a:off x="1835696" y="154084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0926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0" y="-31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2" name="Rectangle 11"/>
          <p:cNvSpPr>
            <a:spLocks noChangeArrowheads="1"/>
          </p:cNvSpPr>
          <p:nvPr/>
        </p:nvSpPr>
        <p:spPr bwMode="auto">
          <a:xfrm>
            <a:off x="0" y="-354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3" name="Rectangle 12"/>
          <p:cNvSpPr>
            <a:spLocks noChangeArrowheads="1"/>
          </p:cNvSpPr>
          <p:nvPr/>
        </p:nvSpPr>
        <p:spPr bwMode="auto">
          <a:xfrm>
            <a:off x="0" y="-354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4" name="Rectangle 13"/>
          <p:cNvSpPr>
            <a:spLocks noChangeArrowheads="1"/>
          </p:cNvSpPr>
          <p:nvPr/>
        </p:nvSpPr>
        <p:spPr bwMode="auto">
          <a:xfrm>
            <a:off x="4460875" y="1674813"/>
            <a:ext cx="222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100">
                <a:ea typeface="Times New Roman" pitchFamily="18" charset="0"/>
                <a:cs typeface="Arial" charset="0"/>
              </a:rPr>
              <a:t>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7415" name="Rectangle 14"/>
          <p:cNvSpPr>
            <a:spLocks noChangeArrowheads="1"/>
          </p:cNvSpPr>
          <p:nvPr/>
        </p:nvSpPr>
        <p:spPr bwMode="auto">
          <a:xfrm>
            <a:off x="4384675" y="4011613"/>
            <a:ext cx="374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100">
                <a:ea typeface="Times New Roman" pitchFamily="18" charset="0"/>
                <a:cs typeface="Arial" charset="0"/>
              </a:rPr>
              <a:t>    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pic>
        <p:nvPicPr>
          <p:cNvPr id="17416" name="Picture 17" descr="005 y 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81" y="763443"/>
            <a:ext cx="25336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6" descr="загл эл File0450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6468"/>
            <a:ext cx="20161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Line 22"/>
          <p:cNvSpPr>
            <a:spLocks noChangeShapeType="1"/>
          </p:cNvSpPr>
          <p:nvPr/>
        </p:nvSpPr>
        <p:spPr bwMode="auto">
          <a:xfrm flipH="1">
            <a:off x="3563938" y="1844675"/>
            <a:ext cx="1008062" cy="546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9" name="Line 20"/>
          <p:cNvSpPr>
            <a:spLocks noChangeShapeType="1"/>
          </p:cNvSpPr>
          <p:nvPr/>
        </p:nvSpPr>
        <p:spPr bwMode="auto">
          <a:xfrm>
            <a:off x="1258888" y="1916113"/>
            <a:ext cx="992187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20" name="Line 19"/>
          <p:cNvSpPr>
            <a:spLocks noChangeShapeType="1"/>
          </p:cNvSpPr>
          <p:nvPr/>
        </p:nvSpPr>
        <p:spPr bwMode="auto">
          <a:xfrm>
            <a:off x="1403350" y="404813"/>
            <a:ext cx="949325" cy="7921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21" name="Line 18"/>
          <p:cNvSpPr>
            <a:spLocks noChangeShapeType="1"/>
          </p:cNvSpPr>
          <p:nvPr/>
        </p:nvSpPr>
        <p:spPr bwMode="auto">
          <a:xfrm>
            <a:off x="1331913" y="3573463"/>
            <a:ext cx="876300" cy="1857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22" name="Rectangle 23"/>
          <p:cNvSpPr>
            <a:spLocks noChangeArrowheads="1"/>
          </p:cNvSpPr>
          <p:nvPr/>
        </p:nvSpPr>
        <p:spPr bwMode="auto">
          <a:xfrm>
            <a:off x="0" y="-274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3" name="Rectangle 24"/>
          <p:cNvSpPr>
            <a:spLocks noChangeArrowheads="1"/>
          </p:cNvSpPr>
          <p:nvPr/>
        </p:nvSpPr>
        <p:spPr bwMode="auto">
          <a:xfrm>
            <a:off x="0" y="-274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4" name="Rectangle 25"/>
          <p:cNvSpPr>
            <a:spLocks noChangeArrowheads="1"/>
          </p:cNvSpPr>
          <p:nvPr/>
        </p:nvSpPr>
        <p:spPr bwMode="auto">
          <a:xfrm>
            <a:off x="4237038" y="2935288"/>
            <a:ext cx="669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>
                <a:ea typeface="Times New Roman" pitchFamily="18" charset="0"/>
                <a:cs typeface="Arial" charset="0"/>
              </a:rPr>
              <a:t>  </a:t>
            </a:r>
            <a:r>
              <a:rPr lang="ru-RU" altLang="ru-RU" sz="800">
                <a:ea typeface="Times New Roman" pitchFamily="18" charset="0"/>
                <a:cs typeface="Arial" charset="0"/>
              </a:rPr>
              <a:t>             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7425" name="Rectangle 27"/>
          <p:cNvSpPr>
            <a:spLocks noChangeArrowheads="1"/>
          </p:cNvSpPr>
          <p:nvPr/>
        </p:nvSpPr>
        <p:spPr bwMode="auto">
          <a:xfrm>
            <a:off x="616527" y="5013176"/>
            <a:ext cx="7848600" cy="109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dirty="0"/>
              <a:t>а                           </a:t>
            </a:r>
            <a:r>
              <a:rPr lang="ru-RU" altLang="ru-RU" sz="2000" dirty="0" smtClean="0"/>
              <a:t>              </a:t>
            </a:r>
            <a:r>
              <a:rPr lang="ru-RU" altLang="ru-RU" sz="2000" dirty="0"/>
              <a:t>б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2000" dirty="0"/>
              <a:t>Внешний вид </a:t>
            </a:r>
            <a:r>
              <a:rPr lang="ru-RU" altLang="ru-RU" sz="2000" dirty="0" err="1" smtClean="0"/>
              <a:t>эллипсного</a:t>
            </a:r>
            <a:r>
              <a:rPr lang="ru-RU" altLang="ru-RU" sz="2000" dirty="0" smtClean="0"/>
              <a:t> </a:t>
            </a:r>
            <a:r>
              <a:rPr lang="ru-RU" altLang="ru-RU" sz="2000" dirty="0"/>
              <a:t>имитатора элемента коллектора,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2000" dirty="0"/>
              <a:t>с зазором до 0,8 мм(а) и фрагмента чертежа 4А.978.063 (б)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CD34B49-07AA-4306-A6F0-F1F0553B1220}" type="slidenum">
              <a:rPr lang="ru-RU" altLang="en-US"/>
              <a:pPr>
                <a:defRPr/>
              </a:pPr>
              <a:t>17</a:t>
            </a:fld>
            <a:endParaRPr lang="ru-RU" altLang="en-US"/>
          </a:p>
        </p:txBody>
      </p: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31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0" y="-31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2" name="Rectangle 11"/>
          <p:cNvSpPr>
            <a:spLocks noChangeArrowheads="1"/>
          </p:cNvSpPr>
          <p:nvPr/>
        </p:nvSpPr>
        <p:spPr bwMode="auto">
          <a:xfrm>
            <a:off x="0" y="-354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3" name="Rectangle 12"/>
          <p:cNvSpPr>
            <a:spLocks noChangeArrowheads="1"/>
          </p:cNvSpPr>
          <p:nvPr/>
        </p:nvSpPr>
        <p:spPr bwMode="auto">
          <a:xfrm>
            <a:off x="0" y="-354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4" name="Rectangle 13"/>
          <p:cNvSpPr>
            <a:spLocks noChangeArrowheads="1"/>
          </p:cNvSpPr>
          <p:nvPr/>
        </p:nvSpPr>
        <p:spPr bwMode="auto">
          <a:xfrm>
            <a:off x="4460875" y="1674813"/>
            <a:ext cx="222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100">
                <a:ea typeface="Times New Roman" pitchFamily="18" charset="0"/>
                <a:cs typeface="Arial" charset="0"/>
              </a:rPr>
              <a:t>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7415" name="Rectangle 14"/>
          <p:cNvSpPr>
            <a:spLocks noChangeArrowheads="1"/>
          </p:cNvSpPr>
          <p:nvPr/>
        </p:nvSpPr>
        <p:spPr bwMode="auto">
          <a:xfrm>
            <a:off x="4384675" y="4011613"/>
            <a:ext cx="374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100">
                <a:ea typeface="Times New Roman" pitchFamily="18" charset="0"/>
                <a:cs typeface="Arial" charset="0"/>
              </a:rPr>
              <a:t>    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7422" name="Rectangle 23"/>
          <p:cNvSpPr>
            <a:spLocks noChangeArrowheads="1"/>
          </p:cNvSpPr>
          <p:nvPr/>
        </p:nvSpPr>
        <p:spPr bwMode="auto">
          <a:xfrm>
            <a:off x="0" y="-274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3" name="Rectangle 24"/>
          <p:cNvSpPr>
            <a:spLocks noChangeArrowheads="1"/>
          </p:cNvSpPr>
          <p:nvPr/>
        </p:nvSpPr>
        <p:spPr bwMode="auto">
          <a:xfrm>
            <a:off x="0" y="-274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4" name="Rectangle 25"/>
          <p:cNvSpPr>
            <a:spLocks noChangeArrowheads="1"/>
          </p:cNvSpPr>
          <p:nvPr/>
        </p:nvSpPr>
        <p:spPr bwMode="auto">
          <a:xfrm>
            <a:off x="3799994" y="2867615"/>
            <a:ext cx="1544013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>
                <a:ea typeface="Times New Roman" pitchFamily="18" charset="0"/>
                <a:cs typeface="Arial" charset="0"/>
              </a:rPr>
              <a:t>               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CD34B49-07AA-4306-A6F0-F1F0553B1220}" type="slidenum">
              <a:rPr lang="ru-RU" altLang="en-US"/>
              <a:pPr>
                <a:defRPr/>
              </a:pPr>
              <a:t>18</a:t>
            </a:fld>
            <a:endParaRPr lang="ru-RU" altLang="en-US"/>
          </a:p>
        </p:txBody>
      </p: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  <p:pic>
        <p:nvPicPr>
          <p:cNvPr id="72716" name="Picture 12" descr="052 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76" y="1256537"/>
            <a:ext cx="6076897" cy="27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226741" y="4198229"/>
            <a:ext cx="6912768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Недопустимо глубокие поверхностные дефекты - каверны из-за большого зазора в сварном соединении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0" y="4337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0710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0" y="-31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2" name="Rectangle 11"/>
          <p:cNvSpPr>
            <a:spLocks noChangeArrowheads="1"/>
          </p:cNvSpPr>
          <p:nvPr/>
        </p:nvSpPr>
        <p:spPr bwMode="auto">
          <a:xfrm>
            <a:off x="0" y="-354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3" name="Rectangle 12"/>
          <p:cNvSpPr>
            <a:spLocks noChangeArrowheads="1"/>
          </p:cNvSpPr>
          <p:nvPr/>
        </p:nvSpPr>
        <p:spPr bwMode="auto">
          <a:xfrm>
            <a:off x="0" y="-354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4" name="Rectangle 13"/>
          <p:cNvSpPr>
            <a:spLocks noChangeArrowheads="1"/>
          </p:cNvSpPr>
          <p:nvPr/>
        </p:nvSpPr>
        <p:spPr bwMode="auto">
          <a:xfrm>
            <a:off x="4460875" y="1674813"/>
            <a:ext cx="222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100">
                <a:ea typeface="Times New Roman" pitchFamily="18" charset="0"/>
                <a:cs typeface="Arial" charset="0"/>
              </a:rPr>
              <a:t>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7415" name="Rectangle 14"/>
          <p:cNvSpPr>
            <a:spLocks noChangeArrowheads="1"/>
          </p:cNvSpPr>
          <p:nvPr/>
        </p:nvSpPr>
        <p:spPr bwMode="auto">
          <a:xfrm>
            <a:off x="4384675" y="4011613"/>
            <a:ext cx="374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100">
                <a:ea typeface="Times New Roman" pitchFamily="18" charset="0"/>
                <a:cs typeface="Arial" charset="0"/>
              </a:rPr>
              <a:t>    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7422" name="Rectangle 23"/>
          <p:cNvSpPr>
            <a:spLocks noChangeArrowheads="1"/>
          </p:cNvSpPr>
          <p:nvPr/>
        </p:nvSpPr>
        <p:spPr bwMode="auto">
          <a:xfrm>
            <a:off x="0" y="-274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3" name="Rectangle 24"/>
          <p:cNvSpPr>
            <a:spLocks noChangeArrowheads="1"/>
          </p:cNvSpPr>
          <p:nvPr/>
        </p:nvSpPr>
        <p:spPr bwMode="auto">
          <a:xfrm>
            <a:off x="0" y="-274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4" name="Rectangle 25"/>
          <p:cNvSpPr>
            <a:spLocks noChangeArrowheads="1"/>
          </p:cNvSpPr>
          <p:nvPr/>
        </p:nvSpPr>
        <p:spPr bwMode="auto">
          <a:xfrm>
            <a:off x="4237038" y="2935288"/>
            <a:ext cx="669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>
                <a:ea typeface="Times New Roman" pitchFamily="18" charset="0"/>
                <a:cs typeface="Arial" charset="0"/>
              </a:rPr>
              <a:t>  </a:t>
            </a:r>
            <a:r>
              <a:rPr lang="ru-RU" altLang="ru-RU" sz="800">
                <a:ea typeface="Times New Roman" pitchFamily="18" charset="0"/>
                <a:cs typeface="Arial" charset="0"/>
              </a:rPr>
              <a:t>             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  <p:pic>
        <p:nvPicPr>
          <p:cNvPr id="72715" name="Picture 11" descr="032 zazor 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10" y="1192213"/>
            <a:ext cx="6840190" cy="135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5" name="Picture 1" descr="034 zazor 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90" y="2807395"/>
            <a:ext cx="617220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479634" y="36848"/>
            <a:ext cx="184731" cy="38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755576" y="2594789"/>
            <a:ext cx="3080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0" y="4337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24046" y="458112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00000"/>
              </a:lnSpc>
              <a:buClrTx/>
              <a:buSzTx/>
            </a:pPr>
            <a:r>
              <a:rPr lang="ru-RU" altLang="ru-RU" sz="2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Подрезы и глубокое западание валика до полного вытекания </a:t>
            </a:r>
            <a:r>
              <a:rPr lang="ru-RU" altLang="ru-RU" sz="2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металла </a:t>
            </a:r>
            <a:r>
              <a:rPr lang="ru-RU" altLang="ru-RU" sz="2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зазор (при изменении зазора в сварном соединении от 0 до 0,5 мм)</a:t>
            </a:r>
          </a:p>
        </p:txBody>
      </p:sp>
    </p:spTree>
    <p:extLst>
      <p:ext uri="{BB962C8B-B14F-4D97-AF65-F5344CB8AC3E}">
        <p14:creationId xmlns:p14="http://schemas.microsoft.com/office/powerpoint/2010/main" val="15305904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725984" y="1532958"/>
            <a:ext cx="8081235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dirty="0"/>
              <a:t>Вашему вниманию представляются результаты </a:t>
            </a:r>
            <a:r>
              <a:rPr lang="ru-RU" altLang="ru-RU" dirty="0" smtClean="0"/>
              <a:t>исследований</a:t>
            </a:r>
            <a:r>
              <a:rPr lang="en-US" altLang="ru-RU" dirty="0" smtClean="0"/>
              <a:t> </a:t>
            </a:r>
            <a:r>
              <a:rPr lang="ru-RU" altLang="ru-RU" dirty="0" smtClean="0"/>
              <a:t>по </a:t>
            </a:r>
            <a:r>
              <a:rPr lang="ru-RU" altLang="ru-RU" dirty="0"/>
              <a:t>разработке технологии </a:t>
            </a:r>
            <a:endParaRPr lang="ru-RU" altLang="ru-RU" dirty="0" smtClean="0"/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 smtClean="0"/>
              <a:t>лазерной сварки</a:t>
            </a:r>
            <a:r>
              <a:rPr lang="en-US" altLang="ru-RU" dirty="0" smtClean="0"/>
              <a:t> </a:t>
            </a:r>
            <a:r>
              <a:rPr lang="ru-RU" altLang="ru-RU" dirty="0" smtClean="0"/>
              <a:t>стали разных классов волоконными </a:t>
            </a:r>
            <a:r>
              <a:rPr lang="ru-RU" altLang="ru-RU" dirty="0"/>
              <a:t>лазерами </a:t>
            </a:r>
            <a:r>
              <a:rPr lang="en-US" altLang="ru-RU" dirty="0" smtClean="0"/>
              <a:t>IPG </a:t>
            </a:r>
            <a:r>
              <a:rPr lang="ru-RU" altLang="ru-RU" dirty="0" smtClean="0"/>
              <a:t>(с </a:t>
            </a:r>
            <a:r>
              <a:rPr lang="ru-RU" altLang="ru-RU" dirty="0"/>
              <a:t>2008 г</a:t>
            </a:r>
            <a:r>
              <a:rPr lang="ru-RU" altLang="ru-RU" dirty="0" smtClean="0"/>
              <a:t>.) мощностью 5,10,15,20,30 кВт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 smtClean="0"/>
              <a:t>(с волокном 50, 100 и 200 мкм),</a:t>
            </a:r>
            <a:endParaRPr lang="ru-RU" altLang="ru-RU" dirty="0"/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 smtClean="0"/>
              <a:t>Весьма полезным оказался </a:t>
            </a:r>
            <a:r>
              <a:rPr lang="en-US" altLang="ru-RU" dirty="0" smtClean="0"/>
              <a:t> </a:t>
            </a:r>
            <a:r>
              <a:rPr lang="ru-RU" altLang="ru-RU" dirty="0" smtClean="0"/>
              <a:t>тридцатилетний опыт </a:t>
            </a:r>
            <a:endParaRPr lang="en-US" altLang="ru-RU" dirty="0"/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/>
              <a:t>сварки мощными </a:t>
            </a:r>
            <a:r>
              <a:rPr lang="ru-RU" altLang="ru-RU" dirty="0" smtClean="0"/>
              <a:t>15 и 30 кВт-ми СО</a:t>
            </a:r>
            <a:r>
              <a:rPr lang="en-US" altLang="ru-RU" baseline="-25000" dirty="0"/>
              <a:t>2 </a:t>
            </a:r>
            <a:r>
              <a:rPr lang="ru-RU" altLang="ru-RU" dirty="0" smtClean="0"/>
              <a:t>–</a:t>
            </a:r>
            <a:r>
              <a:rPr lang="en-US" altLang="ru-RU" dirty="0" smtClean="0"/>
              <a:t> </a:t>
            </a:r>
            <a:r>
              <a:rPr lang="ru-RU" altLang="ru-RU" dirty="0" smtClean="0"/>
              <a:t>лазерами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/>
              <a:t>р</a:t>
            </a:r>
            <a:r>
              <a:rPr lang="ru-RU" altLang="ru-RU" dirty="0" smtClean="0"/>
              <a:t>азработки НИИЭФА </a:t>
            </a:r>
            <a:r>
              <a:rPr lang="ru-RU" altLang="ru-RU" dirty="0" err="1" smtClean="0"/>
              <a:t>им.Д.В.Ефремова</a:t>
            </a:r>
            <a:r>
              <a:rPr lang="ru-RU" altLang="ru-RU" dirty="0" smtClean="0"/>
              <a:t>.</a:t>
            </a:r>
            <a:endParaRPr lang="ru-RU" altLang="ru-RU" sz="800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A34DD-68AB-4F46-A512-4E0CA6DEABC1}" type="slidenum">
              <a:rPr lang="ru-RU" altLang="en-US" smtClean="0"/>
              <a:pPr>
                <a:defRPr/>
              </a:pPr>
              <a:t>2</a:t>
            </a:fld>
            <a:endParaRPr lang="ru-RU" altLang="en-US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85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-31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0" y="-354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-354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4460875" y="1674813"/>
            <a:ext cx="222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100">
                <a:ea typeface="Times New Roman" pitchFamily="18" charset="0"/>
                <a:cs typeface="Arial" charset="0"/>
              </a:rPr>
              <a:t>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4384675" y="4011613"/>
            <a:ext cx="374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100">
                <a:ea typeface="Times New Roman" pitchFamily="18" charset="0"/>
                <a:cs typeface="Arial" charset="0"/>
              </a:rPr>
              <a:t>    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8440" name="Rectangle 15"/>
          <p:cNvSpPr>
            <a:spLocks noChangeArrowheads="1"/>
          </p:cNvSpPr>
          <p:nvPr/>
        </p:nvSpPr>
        <p:spPr bwMode="auto">
          <a:xfrm>
            <a:off x="0" y="-274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41" name="Rectangle 16"/>
          <p:cNvSpPr>
            <a:spLocks noChangeArrowheads="1"/>
          </p:cNvSpPr>
          <p:nvPr/>
        </p:nvSpPr>
        <p:spPr bwMode="auto">
          <a:xfrm>
            <a:off x="0" y="-274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42" name="Rectangle 17"/>
          <p:cNvSpPr>
            <a:spLocks noChangeArrowheads="1"/>
          </p:cNvSpPr>
          <p:nvPr/>
        </p:nvSpPr>
        <p:spPr bwMode="auto">
          <a:xfrm>
            <a:off x="4237038" y="2935288"/>
            <a:ext cx="669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>
                <a:ea typeface="Times New Roman" pitchFamily="18" charset="0"/>
                <a:cs typeface="Arial" charset="0"/>
              </a:rPr>
              <a:t>  </a:t>
            </a:r>
            <a:r>
              <a:rPr lang="ru-RU" altLang="ru-RU" sz="800">
                <a:ea typeface="Times New Roman" pitchFamily="18" charset="0"/>
                <a:cs typeface="Arial" charset="0"/>
              </a:rPr>
              <a:t>              </a:t>
            </a:r>
            <a:endParaRPr lang="ru-RU" altLang="ru-RU" sz="2400">
              <a:ea typeface="Times New Roman" pitchFamily="18" charset="0"/>
              <a:cs typeface="Arial" charset="0"/>
            </a:endParaRPr>
          </a:p>
        </p:txBody>
      </p:sp>
      <p:sp>
        <p:nvSpPr>
          <p:cNvPr id="18443" name="Rectangle 19"/>
          <p:cNvSpPr>
            <a:spLocks noChangeArrowheads="1"/>
          </p:cNvSpPr>
          <p:nvPr/>
        </p:nvSpPr>
        <p:spPr bwMode="auto">
          <a:xfrm>
            <a:off x="1597185" y="1124744"/>
            <a:ext cx="583302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altLang="ru-RU" sz="2400" dirty="0"/>
              <a:t>На показанных рисунках – 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/>
              <a:t>круговые и </a:t>
            </a:r>
            <a:r>
              <a:rPr lang="ru-RU" altLang="ru-RU" sz="2400" dirty="0" err="1" smtClean="0"/>
              <a:t>эллипсный</a:t>
            </a:r>
            <a:r>
              <a:rPr lang="ru-RU" altLang="ru-RU" sz="2400" dirty="0" smtClean="0"/>
              <a:t> </a:t>
            </a:r>
            <a:endParaRPr lang="ru-RU" altLang="ru-RU" sz="2400" dirty="0"/>
          </a:p>
          <a:p>
            <a:pPr algn="ctr">
              <a:lnSpc>
                <a:spcPct val="120000"/>
              </a:lnSpc>
            </a:pPr>
            <a:r>
              <a:rPr lang="ru-RU" altLang="ru-RU" sz="2400" dirty="0"/>
              <a:t>имитаторы коллектора, 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/>
              <a:t>были изготовлены 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/>
              <a:t>для отработки режимов 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/>
              <a:t>с зазорами до 0,8 мм, 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/>
              <a:t>что категорически недопустимо 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/>
              <a:t>для лазерной сварки 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/>
              <a:t>и не соответствует </a:t>
            </a:r>
            <a:endParaRPr lang="ru-RU" altLang="ru-RU" sz="2400" dirty="0" smtClean="0"/>
          </a:p>
          <a:p>
            <a:pPr algn="ctr">
              <a:lnSpc>
                <a:spcPct val="120000"/>
              </a:lnSpc>
            </a:pPr>
            <a:r>
              <a:rPr lang="ru-RU" altLang="ru-RU" sz="2400" dirty="0" smtClean="0"/>
              <a:t>требованиям </a:t>
            </a:r>
            <a:r>
              <a:rPr lang="ru-RU" altLang="ru-RU" sz="2400" dirty="0"/>
              <a:t>чертежей.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9AE2D48-A53B-4AAC-A036-0203C0B4BF95}" type="slidenum">
              <a:rPr lang="ru-RU" altLang="en-US"/>
              <a:pPr>
                <a:defRPr/>
              </a:pPr>
              <a:t>20</a:t>
            </a:fld>
            <a:endParaRPr lang="ru-RU" altLang="en-US"/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271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3741" y="836712"/>
            <a:ext cx="7776864" cy="5553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Теплофизические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гидродинамические особенности сварки волоконными лазерами существенно отличаются </a:t>
            </a:r>
            <a:endPara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сварки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-лазерами.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Излучение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 более концентрированное и в большей степени способствует перегреву металла, вплоть до его кипения и, в значительной степени, напрямую взаимодействует </a:t>
            </a:r>
            <a:endPara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металлом в парогазовом канале (ПГК). </a:t>
            </a:r>
            <a:endPara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Излучение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-лазеров менее концентрированное, в парогазовом канале окружено «плазменной шубой», через которую главным образом и передаётся тепло к расплавленному металлу, а плазменные факелы с лицевой и обратной сторон шва способствуют более равномерному и качественному </a:t>
            </a:r>
            <a:endPara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формированию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лицевой и обратной поверхности сварного шва. </a:t>
            </a:r>
            <a:endPara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Соответственно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оптимальные скорости сварки ВЛ в 2-4 раза выше, чем при сварке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-лазерами: 2-4 м/мин и 0,3-1 м/мин и БОЛЕЕ. </a:t>
            </a:r>
            <a:endPara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этом, лазерная сварка горизонтальным пучком более предпочтительна, и, в первую очередь для ВЛ, особенно при сварке толщин более 10-15 мм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4569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pic>
        <p:nvPicPr>
          <p:cNvPr id="71682" name="Picture 2" descr="1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86" y="908720"/>
            <a:ext cx="4320480" cy="45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83" name="Picture 3" descr="рис 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13" y="1268760"/>
            <a:ext cx="3418259" cy="23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311833" y="4149080"/>
            <a:ext cx="32873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Схема формирования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сварного шва,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предложенная автором (а)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  ЛПИ, МВТУ им. Баумана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 др. (б).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08648" y="5733256"/>
            <a:ext cx="356188" cy="409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449493" y="3364055"/>
            <a:ext cx="360996" cy="409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б</a:t>
            </a:r>
            <a:endParaRPr lang="ru-RU" dirty="0"/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0406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62" name="Picture 2" descr="File0130 кратеры Л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42769"/>
            <a:ext cx="4094898" cy="53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580112" y="1268760"/>
            <a:ext cx="295232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Внешний вид сварочной</a:t>
            </a:r>
          </a:p>
          <a:p>
            <a:pPr marL="0" marR="0" lvl="0" indent="45720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ванны </a:t>
            </a:r>
          </a:p>
          <a:p>
            <a:pPr marL="0" marR="0" lvl="0" indent="45720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при резком выключении </a:t>
            </a:r>
          </a:p>
          <a:p>
            <a:pPr marL="0" marR="0" lvl="0" indent="45720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лазерного пучка –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 лицевой стороны (а) и </a:t>
            </a: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 обратной стороны (б)</a:t>
            </a: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шва </a:t>
            </a: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 стали 12ХН4МДА, </a:t>
            </a: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при проплавлении</a:t>
            </a: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пластины </a:t>
            </a: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толщиной 12 мм</a:t>
            </a: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на мощности 10,5 кВт </a:t>
            </a: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 </a:t>
            </a: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скорости сварки: </a:t>
            </a: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10 мм/с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903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205940" y="2525902"/>
            <a:ext cx="356188" cy="409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293547" y="4365104"/>
            <a:ext cx="360996" cy="409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б</a:t>
            </a:r>
            <a:endParaRPr lang="ru-RU" dirty="0"/>
          </a:p>
        </p:txBody>
      </p:sp>
      <p:pic>
        <p:nvPicPr>
          <p:cNvPr id="93186" name="Picture 2" descr="File0240 кратер св в ск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3"/>
            <a:ext cx="4554803" cy="226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5" name="Picture 1" descr="File0241 кратер св в проп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14991"/>
            <a:ext cx="5781055" cy="169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28415" y="5013176"/>
            <a:ext cx="8687169" cy="117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а – со сквозным проплавлением,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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= 12 мм, сталь 22 К, защитный газ - гелий, Р = 10 кВт,   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V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св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= 12 мм/с.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б – без сквозного проплавления,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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= 20 мм, сталь 09Г2С, защитный газ – СО</a:t>
            </a:r>
            <a:r>
              <a:rPr kumimoji="0" lang="ru-RU" altLang="ru-RU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, Р = 8 кВт,  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V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св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= 12 мм/с.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Продольные осевые макрошлифы сварных швов, вырезанные по центру кратера, </a:t>
            </a:r>
          </a:p>
          <a:p>
            <a:pPr marL="0" marR="0" lvl="0" indent="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при резком выключении мощности излучения</a:t>
            </a: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2925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21175" y="4325089"/>
            <a:ext cx="356188" cy="409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40152" y="4530081"/>
            <a:ext cx="360996" cy="409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б</a:t>
            </a:r>
            <a:endParaRPr lang="ru-RU" dirty="0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  <p:pic>
        <p:nvPicPr>
          <p:cNvPr id="71682" name="Picture 2" descr="048 y 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15" y="833253"/>
            <a:ext cx="3002542" cy="39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1" name="Picture 1" descr="051y 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10" y="1124744"/>
            <a:ext cx="2208517" cy="296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803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12457" y="4956985"/>
            <a:ext cx="690573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Лазерная сварка волоконным лазером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IPG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аргоне (а) и в гелии (б) на мощности излучения ~8 кВт.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24328" y="4584110"/>
            <a:ext cx="360996" cy="409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719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251520" y="4569254"/>
            <a:ext cx="8568952" cy="168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dirty="0"/>
              <a:t>Поперечный макрошлиф из коррозионностойкой </a:t>
            </a:r>
          </a:p>
          <a:p>
            <a:pPr algn="ctr" eaLnBrk="1" hangingPunct="1"/>
            <a:r>
              <a:rPr lang="ru-RU" altLang="ru-RU" sz="2000" dirty="0"/>
              <a:t>стали 08Х18Н10Т.</a:t>
            </a:r>
          </a:p>
          <a:p>
            <a:pPr algn="ctr" eaLnBrk="1" hangingPunct="1"/>
            <a:r>
              <a:rPr lang="ru-RU" altLang="ru-RU" sz="2000" dirty="0"/>
              <a:t>Сварка выполнялась на цилиндрическом образце, </a:t>
            </a:r>
          </a:p>
          <a:p>
            <a:pPr algn="ctr" eaLnBrk="1" hangingPunct="1"/>
            <a:r>
              <a:rPr lang="ru-RU" altLang="ru-RU" sz="2000" dirty="0"/>
              <a:t>в гелии, на </a:t>
            </a:r>
            <a:r>
              <a:rPr lang="ru-RU" altLang="ru-RU" sz="2000" dirty="0" smtClean="0"/>
              <a:t>подъём, на </a:t>
            </a:r>
            <a:r>
              <a:rPr lang="ru-RU" altLang="ru-RU" sz="2000" dirty="0"/>
              <a:t>скорости сварки: </a:t>
            </a:r>
            <a:endParaRPr lang="ru-RU" altLang="ru-RU" sz="2000" dirty="0" smtClean="0"/>
          </a:p>
          <a:p>
            <a:pPr algn="ctr" eaLnBrk="1" hangingPunct="1"/>
            <a:r>
              <a:rPr lang="ru-RU" altLang="ru-RU" sz="2000" dirty="0" smtClean="0"/>
              <a:t>46 </a:t>
            </a:r>
            <a:r>
              <a:rPr lang="ru-RU" altLang="ru-RU" sz="2000" dirty="0"/>
              <a:t>(1), 39 (2), 32 (3), 25 (4), </a:t>
            </a:r>
            <a:r>
              <a:rPr lang="ru-RU" altLang="ru-RU" sz="2000" dirty="0" smtClean="0"/>
              <a:t>18 </a:t>
            </a:r>
            <a:r>
              <a:rPr lang="ru-RU" altLang="ru-RU" sz="2000" dirty="0"/>
              <a:t>(5), 12 (6) и 6 мм/с (7)</a:t>
            </a:r>
          </a:p>
          <a:p>
            <a:pPr algn="ctr" eaLnBrk="1" hangingPunct="1"/>
            <a:r>
              <a:rPr lang="ru-RU" altLang="ru-RU" sz="2000" dirty="0"/>
              <a:t>при мощности излучения 8 кВт</a:t>
            </a:r>
          </a:p>
        </p:txBody>
      </p:sp>
      <p:pic>
        <p:nvPicPr>
          <p:cNvPr id="30724" name="Picture 5" descr="рис 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9" y="936035"/>
            <a:ext cx="8322445" cy="330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0987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pic>
        <p:nvPicPr>
          <p:cNvPr id="30725" name="Picture 6" descr="рис 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59" y="1052736"/>
            <a:ext cx="4248472" cy="3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347623" y="4725144"/>
            <a:ext cx="8586944" cy="11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dirty="0"/>
              <a:t>Макрошлифы и внешний вид поверхности </a:t>
            </a:r>
            <a:r>
              <a:rPr lang="ru-RU" altLang="ru-RU" sz="2000" dirty="0" smtClean="0"/>
              <a:t>обратного </a:t>
            </a:r>
            <a:r>
              <a:rPr lang="ru-RU" altLang="ru-RU" sz="2000" dirty="0"/>
              <a:t>валика сварных швов, </a:t>
            </a:r>
            <a:r>
              <a:rPr lang="ru-RU" altLang="ru-RU" sz="2000" dirty="0" smtClean="0"/>
              <a:t>выполненных </a:t>
            </a:r>
            <a:r>
              <a:rPr lang="ru-RU" altLang="ru-RU" sz="2000" dirty="0"/>
              <a:t>без его защиты (а), </a:t>
            </a:r>
          </a:p>
          <a:p>
            <a:pPr algn="ctr" eaLnBrk="1" hangingPunct="1"/>
            <a:r>
              <a:rPr lang="ru-RU" altLang="ru-RU" sz="2000" dirty="0"/>
              <a:t>с защитой гелием (б) и аргоном (в). </a:t>
            </a:r>
          </a:p>
          <a:p>
            <a:pPr algn="ctr" eaLnBrk="1" hangingPunct="1"/>
            <a:r>
              <a:rPr lang="ru-RU" altLang="ru-RU" sz="2000" dirty="0"/>
              <a:t>Сталь марки 08Х18Н10Т </a:t>
            </a:r>
            <a:r>
              <a:rPr lang="ru-RU" altLang="ru-RU" sz="2000" dirty="0" smtClean="0"/>
              <a:t>толщиной </a:t>
            </a:r>
            <a:r>
              <a:rPr lang="ru-RU" altLang="ru-RU" sz="2000" dirty="0"/>
              <a:t>10 (</a:t>
            </a:r>
            <a:r>
              <a:rPr lang="ru-RU" altLang="ru-RU" sz="2000" dirty="0" err="1"/>
              <a:t>а,б</a:t>
            </a:r>
            <a:r>
              <a:rPr lang="ru-RU" altLang="ru-RU" sz="2000" dirty="0"/>
              <a:t>) и 12 мм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25B7261-13ED-4DA7-8DA3-8C6CDF8DEE51}" type="slidenum">
              <a:rPr lang="ru-RU" altLang="en-US"/>
              <a:pPr>
                <a:defRPr/>
              </a:pPr>
              <a:t>27</a:t>
            </a:fld>
            <a:endParaRPr lang="ru-RU" altLang="en-US"/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94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1138" name="Picture 2" descr="рис 1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4392488" cy="498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436096" y="1718274"/>
            <a:ext cx="324036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Термограммы прошедшего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через металл излучения,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полученные на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расстоянии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200 мм от точки фокуса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при мощности пучка 8 кВт и скорости сварки 6 мм/с (а),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12 мм/с (б), 20 мм/с (в)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для разных значений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dirty="0"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риведённой  толщины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металла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(толщина проплавляемого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образца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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/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максимальная глубина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проплавления Н).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6454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D994815-031B-400E-929F-3382A4FE43D6}" type="slidenum">
              <a:rPr lang="ru-RU" altLang="en-US" sz="1200">
                <a:latin typeface="+mj-lt"/>
              </a:rPr>
              <a:pPr algn="r">
                <a:defRPr/>
              </a:pPr>
              <a:t>29</a:t>
            </a:fld>
            <a:endParaRPr lang="ru-RU" altLang="en-US" sz="1200">
              <a:latin typeface="+mj-lt"/>
            </a:endParaRP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539750" y="5229200"/>
            <a:ext cx="8424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ru-RU" sz="1800">
              <a:solidFill>
                <a:srgbClr val="7822F6"/>
              </a:solidFill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1773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0" name="Rectangle 9"/>
          <p:cNvSpPr>
            <a:spLocks noChangeArrowheads="1"/>
          </p:cNvSpPr>
          <p:nvPr/>
        </p:nvSpPr>
        <p:spPr bwMode="auto">
          <a:xfrm>
            <a:off x="0" y="2146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1511" name="Picture 8" descr="File0120 рентгенораф 3-х нап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980728"/>
            <a:ext cx="595338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10"/>
          <p:cNvSpPr>
            <a:spLocks noChangeArrowheads="1"/>
          </p:cNvSpPr>
          <p:nvPr/>
        </p:nvSpPr>
        <p:spPr bwMode="auto">
          <a:xfrm>
            <a:off x="846321" y="5356523"/>
            <a:ext cx="7635616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dirty="0">
                <a:cs typeface="Times New Roman" pitchFamily="18" charset="0"/>
              </a:rPr>
              <a:t>Схема выполнения рентгенографии сварных швов  </a:t>
            </a:r>
            <a:endParaRPr lang="ru-RU" altLang="ru-RU" sz="2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DFF1F5-6AA3-4031-B54F-1AF89D9BFE34}" type="slidenum">
              <a:rPr lang="ru-RU" altLang="en-US"/>
              <a:pPr>
                <a:defRPr/>
              </a:pPr>
              <a:t>29</a:t>
            </a:fld>
            <a:endParaRPr lang="ru-RU" altLang="en-US"/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925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5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SzPct val="100000"/>
              <a:buFont typeface="Times New Roman" pitchFamily="18" charset="0"/>
              <a:buNone/>
            </a:pPr>
            <a:endParaRPr lang="ru-RU" altLang="ru-RU" sz="2200">
              <a:solidFill>
                <a:schemeClr val="bg1"/>
              </a:solidFill>
            </a:endParaRPr>
          </a:p>
        </p:txBody>
      </p:sp>
      <p:sp>
        <p:nvSpPr>
          <p:cNvPr id="7171" name="Rectangle 360"/>
          <p:cNvSpPr>
            <a:spLocks noChangeArrowheads="1"/>
          </p:cNvSpPr>
          <p:nvPr/>
        </p:nvSpPr>
        <p:spPr bwMode="auto">
          <a:xfrm>
            <a:off x="0" y="2324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SzPct val="100000"/>
              <a:buFont typeface="Times New Roman" pitchFamily="18" charset="0"/>
              <a:buNone/>
            </a:pPr>
            <a:r>
              <a:rPr lang="ru-RU" altLang="ru-RU" sz="500">
                <a:solidFill>
                  <a:srgbClr val="313131"/>
                </a:solidFill>
                <a:latin typeface="Arial" charset="0"/>
                <a:cs typeface="Times New Roman" pitchFamily="18" charset="0"/>
              </a:rPr>
              <a:t>  </a:t>
            </a:r>
            <a:endParaRPr lang="ru-RU" altLang="ru-RU" sz="2200">
              <a:solidFill>
                <a:schemeClr val="bg1"/>
              </a:solidFill>
            </a:endParaRPr>
          </a:p>
        </p:txBody>
      </p:sp>
      <p:sp>
        <p:nvSpPr>
          <p:cNvPr id="7172" name="Прямоугольник 1"/>
          <p:cNvSpPr>
            <a:spLocks noChangeArrowheads="1"/>
          </p:cNvSpPr>
          <p:nvPr/>
        </p:nvSpPr>
        <p:spPr bwMode="auto">
          <a:xfrm>
            <a:off x="395941" y="1556792"/>
            <a:ext cx="83883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SzPct val="100000"/>
              <a:buFont typeface="Times New Roman" pitchFamily="18" charset="0"/>
              <a:buNone/>
            </a:pPr>
            <a:r>
              <a:rPr lang="ru-RU" altLang="ru-RU" dirty="0">
                <a:solidFill>
                  <a:schemeClr val="tx1"/>
                </a:solidFill>
                <a:latin typeface="Arial" charset="0"/>
                <a:cs typeface="Arial" charset="0"/>
              </a:rPr>
              <a:t>Мировой объём продаж лазерных источников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SzPct val="100000"/>
              <a:buFont typeface="Times New Roman" pitchFamily="18" charset="0"/>
              <a:buNone/>
            </a:pPr>
            <a:r>
              <a:rPr lang="ru-RU" altLang="ru-RU" dirty="0">
                <a:solidFill>
                  <a:schemeClr val="tx1"/>
                </a:solidFill>
                <a:latin typeface="Arial" charset="0"/>
                <a:cs typeface="Arial" charset="0"/>
              </a:rPr>
              <a:t>излучения примерно с 1970 г.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SzPct val="100000"/>
              <a:buFont typeface="Times New Roman" pitchFamily="18" charset="0"/>
              <a:buNone/>
            </a:pPr>
            <a:r>
              <a:rPr lang="ru-RU" altLang="ru-RU" dirty="0">
                <a:solidFill>
                  <a:schemeClr val="tx1"/>
                </a:solidFill>
                <a:latin typeface="Arial" charset="0"/>
                <a:cs typeface="Arial" charset="0"/>
              </a:rPr>
              <a:t>увеличивался на 20% / год и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SzPct val="100000"/>
              <a:buFont typeface="Times New Roman" pitchFamily="18" charset="0"/>
              <a:buNone/>
            </a:pPr>
            <a:r>
              <a:rPr lang="ru-RU" altLang="ru-RU" dirty="0">
                <a:solidFill>
                  <a:schemeClr val="tx1"/>
                </a:solidFill>
                <a:latin typeface="Arial" charset="0"/>
                <a:cs typeface="Arial" charset="0"/>
              </a:rPr>
              <a:t>составил </a:t>
            </a:r>
            <a:r>
              <a:rPr lang="ru-RU" altLang="ru-RU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в </a:t>
            </a:r>
            <a:r>
              <a:rPr lang="ru-RU" altLang="ru-RU" b="1" dirty="0">
                <a:solidFill>
                  <a:schemeClr val="tx1"/>
                </a:solidFill>
                <a:latin typeface="Arial" charset="0"/>
                <a:cs typeface="Arial" charset="0"/>
              </a:rPr>
              <a:t>2013 году </a:t>
            </a:r>
            <a:r>
              <a:rPr lang="ru-RU" altLang="ru-RU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8,81 </a:t>
            </a:r>
            <a:r>
              <a:rPr lang="ru-RU" altLang="ru-RU" b="1" dirty="0">
                <a:solidFill>
                  <a:schemeClr val="tx1"/>
                </a:solidFill>
                <a:latin typeface="Arial" charset="0"/>
                <a:cs typeface="Arial" charset="0"/>
              </a:rPr>
              <a:t>млрд. долл. </a:t>
            </a:r>
            <a:endParaRPr lang="en-US" altLang="ru-RU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SzPct val="100000"/>
              <a:buFont typeface="Times New Roman" pitchFamily="18" charset="0"/>
              <a:buNone/>
            </a:pPr>
            <a:r>
              <a:rPr lang="ru-RU" altLang="ru-RU" dirty="0">
                <a:solidFill>
                  <a:schemeClr val="tx1"/>
                </a:solidFill>
                <a:latin typeface="Arial" charset="0"/>
                <a:cs typeface="Arial" charset="0"/>
              </a:rPr>
              <a:t>При этом, </a:t>
            </a:r>
            <a:r>
              <a:rPr lang="ru-RU" altLang="ru-RU" b="1" dirty="0">
                <a:solidFill>
                  <a:schemeClr val="tx1"/>
                </a:solidFill>
                <a:latin typeface="Arial" charset="0"/>
                <a:cs typeface="Arial" charset="0"/>
              </a:rPr>
              <a:t>производство волоконных лазеров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SzPct val="100000"/>
              <a:buFont typeface="Times New Roman" pitchFamily="18" charset="0"/>
              <a:buNone/>
            </a:pPr>
            <a:r>
              <a:rPr lang="ru-RU" altLang="ru-RU" b="1" dirty="0">
                <a:solidFill>
                  <a:schemeClr val="tx1"/>
                </a:solidFill>
                <a:latin typeface="Arial" charset="0"/>
                <a:cs typeface="Arial" charset="0"/>
              </a:rPr>
              <a:t>растёт  до 15-40% / год</a:t>
            </a:r>
            <a:endParaRPr lang="ru-RU" altLang="ru-RU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0" y="2041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2532" name="Picture 5" descr="File0121 п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7" y="980728"/>
            <a:ext cx="7696376" cy="39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780010" y="4941168"/>
            <a:ext cx="7397666" cy="116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Макрошлифы и рентгенограммы сварных швов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на коррозионностойкой стали 08Х18Н10Т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с шириной обратного валика 0,6-0,8 мм (а) и ~ 2,0-2,2 мм (б)</a:t>
            </a:r>
            <a:endParaRPr lang="ru-RU" alt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F43AA6-D2AE-4865-9D3F-391D98BFB74C}" type="slidenum">
              <a:rPr lang="ru-RU" altLang="en-US"/>
              <a:pPr>
                <a:defRPr/>
              </a:pPr>
              <a:t>30</a:t>
            </a:fld>
            <a:endParaRPr lang="ru-RU" altLang="en-US"/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4778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0" y="2041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F43AA6-D2AE-4865-9D3F-391D98BFB74C}" type="slidenum">
              <a:rPr lang="ru-RU" altLang="en-US"/>
              <a:pPr>
                <a:defRPr/>
              </a:pPr>
              <a:t>31</a:t>
            </a:fld>
            <a:endParaRPr lang="ru-RU" altLang="en-US"/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  <p:pic>
        <p:nvPicPr>
          <p:cNvPr id="119811" name="Picture 3" descr="Поры (121)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4005064"/>
            <a:ext cx="5292588" cy="21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0" name="Picture 2" descr="Поры (121)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2663019"/>
            <a:ext cx="5328592" cy="158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09" name="Picture 1" descr="Поры (121)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1858"/>
            <a:ext cx="5832648" cy="16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7747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Рис.138/2 – Рентгенограммы стыков №32 (а) и №33 (б), а также пластины из стали 12ХН4МДА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 проплавными шва (в) – с цепочками пор по всей длине шва.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Ширина обратного валика была менее 1 мм (а и б) и около/менее 0,5 мм (в).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0152" y="1058892"/>
            <a:ext cx="3240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Рентгенограммы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стыков </a:t>
            </a:r>
            <a:endPara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(а) и №33 (б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стали 08Х18Н10Т</a:t>
            </a:r>
          </a:p>
          <a:p>
            <a:pPr algn="ctr">
              <a:lnSpc>
                <a:spcPct val="12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стали </a:t>
            </a:r>
            <a:endPara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12ХН4МДА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проплавными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шва (в) – </a:t>
            </a:r>
            <a:endPara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цепочками пор </a:t>
            </a:r>
            <a:endPara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всей длине шва. </a:t>
            </a:r>
          </a:p>
          <a:p>
            <a:pPr algn="ctr">
              <a:lnSpc>
                <a:spcPct val="120000"/>
              </a:lnSpc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 обратного валика </a:t>
            </a:r>
            <a:endPara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была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менее 1 мм (а и б) и около/менее 0,5 мм (в).</a:t>
            </a:r>
          </a:p>
        </p:txBody>
      </p:sp>
    </p:spTree>
    <p:extLst>
      <p:ext uri="{BB962C8B-B14F-4D97-AF65-F5344CB8AC3E}">
        <p14:creationId xmlns:p14="http://schemas.microsoft.com/office/powerpoint/2010/main" val="9311641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0" y="1773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0" y="2146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57" name="Rectangle 10"/>
          <p:cNvSpPr>
            <a:spLocks noChangeArrowheads="1"/>
          </p:cNvSpPr>
          <p:nvPr/>
        </p:nvSpPr>
        <p:spPr bwMode="auto">
          <a:xfrm>
            <a:off x="0" y="2011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3558" name="Picture 9" descr="File0126нестаб кана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37" y="745590"/>
            <a:ext cx="4308948" cy="38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11"/>
          <p:cNvSpPr>
            <a:spLocks noChangeArrowheads="1"/>
          </p:cNvSpPr>
          <p:nvPr/>
        </p:nvSpPr>
        <p:spPr bwMode="auto">
          <a:xfrm>
            <a:off x="652242" y="4664795"/>
            <a:ext cx="7602979" cy="115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000" dirty="0">
                <a:cs typeface="Times New Roman" pitchFamily="18" charset="0"/>
              </a:rPr>
              <a:t>Зона проплавления на одном и том же шлифе размером </a:t>
            </a:r>
          </a:p>
          <a:p>
            <a:pPr algn="ctr"/>
            <a:r>
              <a:rPr lang="ru-RU" altLang="ru-RU" sz="2000" dirty="0">
                <a:cs typeface="Times New Roman" pitchFamily="18" charset="0"/>
              </a:rPr>
              <a:t>10 х 10 мм из стали 08Х18Н10Т, </a:t>
            </a:r>
          </a:p>
          <a:p>
            <a:pPr algn="ctr"/>
            <a:r>
              <a:rPr lang="ru-RU" altLang="ru-RU" sz="2000" dirty="0">
                <a:cs typeface="Times New Roman" pitchFamily="18" charset="0"/>
              </a:rPr>
              <a:t>с нестабильным переносом металла и шириной сварного шва</a:t>
            </a:r>
            <a:endParaRPr lang="ru-RU" altLang="ru-RU" sz="2000" dirty="0"/>
          </a:p>
          <a:p>
            <a:pPr algn="ctr"/>
            <a:r>
              <a:rPr lang="ru-RU" altLang="ru-RU" sz="2000" dirty="0">
                <a:cs typeface="Times New Roman" pitchFamily="18" charset="0"/>
              </a:rPr>
              <a:t>(Р = 11 кВт, </a:t>
            </a:r>
            <a:r>
              <a:rPr lang="en-US" altLang="ru-RU" sz="2000" dirty="0">
                <a:cs typeface="Times New Roman" pitchFamily="18" charset="0"/>
              </a:rPr>
              <a:t>V</a:t>
            </a:r>
            <a:r>
              <a:rPr lang="ru-RU" altLang="ru-RU" sz="2000" dirty="0" err="1">
                <a:cs typeface="Times New Roman" pitchFamily="18" charset="0"/>
              </a:rPr>
              <a:t>св</a:t>
            </a:r>
            <a:r>
              <a:rPr lang="ru-RU" altLang="ru-RU" sz="2000" dirty="0">
                <a:cs typeface="Times New Roman" pitchFamily="18" charset="0"/>
              </a:rPr>
              <a:t> = 10 мм/с, вертикальный шов)</a:t>
            </a:r>
            <a:endParaRPr lang="ru-RU" alt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A427DC-4A34-47D3-824A-1FF07634AA92}" type="slidenum">
              <a:rPr lang="ru-RU" altLang="en-US"/>
              <a:pPr>
                <a:defRPr/>
              </a:pPr>
              <a:t>32</a:t>
            </a:fld>
            <a:endParaRPr lang="ru-RU" altLang="en-US"/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93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40627" y="4481608"/>
            <a:ext cx="34176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372200" y="4380248"/>
            <a:ext cx="34657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54544" y="4269090"/>
            <a:ext cx="986167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(х 50) 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4209" name="Picture 1" descr="рис 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40218"/>
            <a:ext cx="5544468" cy="346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8512" y="5090092"/>
            <a:ext cx="7470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defTabSz="914400">
              <a:lnSpc>
                <a:spcPct val="100000"/>
              </a:lnSpc>
              <a:buClrTx/>
              <a:buSzTx/>
            </a:pPr>
            <a:r>
              <a:rPr lang="ru-RU" altLang="ru-RU" sz="2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Поры </a:t>
            </a:r>
            <a:r>
              <a:rPr lang="ru-RU" altLang="ru-RU" sz="2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в зоне сплавления сварных швов на стали 10ГН2МФА (а) и 09Г2С (б</a:t>
            </a:r>
            <a:r>
              <a:rPr lang="ru-RU" altLang="ru-RU" sz="2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alt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7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13521" y="4581141"/>
            <a:ext cx="34176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50513" y="4654886"/>
            <a:ext cx="34657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91305" y="4112152"/>
            <a:ext cx="1143262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(х 500) 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6737" name="Picture 1" descr="File0239 нем вкл 22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23" y="843560"/>
            <a:ext cx="6251682" cy="373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0269" y="5092878"/>
            <a:ext cx="83751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636838" algn="ctr"/>
                <a:tab pos="5273675" algn="r"/>
              </a:tabLst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Неметаллические включения (х 500) в основном металле: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636838" algn="ctr"/>
                <a:tab pos="5273675" algn="r"/>
              </a:tabLst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- при поверхности шлифа,  параллельном (а) и - перпендикулярном (б)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636838" algn="ctr"/>
                <a:tab pos="5273675" algn="r"/>
              </a:tabLst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направлению прокатки заготовки листа из стали 22К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61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0" y="1773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0" y="2146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0" y="2011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6" name="Rectangle 10"/>
          <p:cNvSpPr>
            <a:spLocks noChangeArrowheads="1"/>
          </p:cNvSpPr>
          <p:nvPr/>
        </p:nvSpPr>
        <p:spPr bwMode="auto">
          <a:xfrm>
            <a:off x="0" y="-90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5607" name="Picture 9" descr="File0122корнев де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35" y="692696"/>
            <a:ext cx="4259590" cy="576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Rectangle 11"/>
          <p:cNvSpPr>
            <a:spLocks noChangeArrowheads="1"/>
          </p:cNvSpPr>
          <p:nvPr/>
        </p:nvSpPr>
        <p:spPr bwMode="auto">
          <a:xfrm>
            <a:off x="5364088" y="1916832"/>
            <a:ext cx="3537635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Корневые дефекты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в угловых (а),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тавровых (б),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стыковых </a:t>
            </a:r>
            <a:r>
              <a:rPr lang="ru-RU" altLang="ru-RU" sz="2000" dirty="0" err="1">
                <a:cs typeface="Times New Roman" pitchFamily="18" charset="0"/>
              </a:rPr>
              <a:t>двухстронних</a:t>
            </a:r>
            <a:r>
              <a:rPr lang="ru-RU" altLang="ru-RU" sz="2000" dirty="0">
                <a:cs typeface="Times New Roman" pitchFamily="18" charset="0"/>
              </a:rPr>
              <a:t> (в),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 err="1" smtClean="0">
                <a:cs typeface="Times New Roman" pitchFamily="18" charset="0"/>
              </a:rPr>
              <a:t>нахлёсточных</a:t>
            </a:r>
            <a:r>
              <a:rPr lang="ru-RU" altLang="ru-RU" sz="2000" dirty="0" smtClean="0">
                <a:cs typeface="Times New Roman" pitchFamily="18" charset="0"/>
              </a:rPr>
              <a:t> </a:t>
            </a:r>
            <a:r>
              <a:rPr lang="ru-RU" altLang="ru-RU" sz="2000" dirty="0">
                <a:cs typeface="Times New Roman" pitchFamily="18" charset="0"/>
              </a:rPr>
              <a:t>(г)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и </a:t>
            </a:r>
            <a:r>
              <a:rPr lang="ru-RU" altLang="ru-RU" sz="2000" dirty="0" err="1">
                <a:cs typeface="Times New Roman" pitchFamily="18" charset="0"/>
              </a:rPr>
              <a:t>проплавных</a:t>
            </a:r>
            <a:r>
              <a:rPr lang="ru-RU" altLang="ru-RU" sz="2000" dirty="0">
                <a:cs typeface="Times New Roman" pitchFamily="18" charset="0"/>
              </a:rPr>
              <a:t> швах (</a:t>
            </a:r>
            <a:r>
              <a:rPr lang="ru-RU" altLang="ru-RU" sz="2000" dirty="0" err="1">
                <a:cs typeface="Times New Roman" pitchFamily="18" charset="0"/>
              </a:rPr>
              <a:t>д,е</a:t>
            </a:r>
            <a:r>
              <a:rPr lang="ru-RU" altLang="ru-RU" sz="2000" dirty="0">
                <a:cs typeface="Times New Roman" pitchFamily="18" charset="0"/>
              </a:rPr>
              <a:t>)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на стали 08Х18Н10Т (</a:t>
            </a:r>
            <a:r>
              <a:rPr lang="ru-RU" altLang="ru-RU" sz="2000" dirty="0" err="1">
                <a:cs typeface="Times New Roman" pitchFamily="18" charset="0"/>
              </a:rPr>
              <a:t>б,г,д</a:t>
            </a:r>
            <a:r>
              <a:rPr lang="ru-RU" altLang="ru-RU" sz="2000" dirty="0">
                <a:cs typeface="Times New Roman" pitchFamily="18" charset="0"/>
              </a:rPr>
              <a:t>),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12ХН4МДА (</a:t>
            </a:r>
            <a:r>
              <a:rPr lang="ru-RU" altLang="ru-RU" sz="2000" dirty="0" err="1">
                <a:cs typeface="Times New Roman" pitchFamily="18" charset="0"/>
              </a:rPr>
              <a:t>а,в</a:t>
            </a:r>
            <a:r>
              <a:rPr lang="ru-RU" altLang="ru-RU" sz="2000" dirty="0">
                <a:cs typeface="Times New Roman" pitchFamily="18" charset="0"/>
              </a:rPr>
              <a:t>),</a:t>
            </a:r>
            <a:endParaRPr lang="ru-RU" altLang="ru-RU" sz="2000" dirty="0"/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09Г2С (</a:t>
            </a:r>
            <a:r>
              <a:rPr lang="ru-RU" altLang="ru-RU" sz="2000" dirty="0" err="1">
                <a:cs typeface="Times New Roman" pitchFamily="18" charset="0"/>
              </a:rPr>
              <a:t>д,е</a:t>
            </a:r>
            <a:r>
              <a:rPr lang="ru-RU" altLang="ru-RU" sz="2000" dirty="0">
                <a:cs typeface="Times New Roman" pitchFamily="18" charset="0"/>
              </a:rPr>
              <a:t>), 3кп,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10ГН2МФА и 22К (д</a:t>
            </a:r>
            <a:r>
              <a:rPr lang="ru-RU" altLang="ru-RU" sz="2000" dirty="0" smtClean="0">
                <a:cs typeface="Times New Roman" pitchFamily="18" charset="0"/>
              </a:rPr>
              <a:t>),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н</a:t>
            </a:r>
            <a:r>
              <a:rPr lang="ru-RU" altLang="ru-RU" sz="2000" dirty="0" smtClean="0">
                <a:cs typeface="Times New Roman" pitchFamily="18" charset="0"/>
              </a:rPr>
              <a:t>а импульсных режимах (ж)</a:t>
            </a:r>
            <a:endParaRPr lang="ru-RU" altLang="ru-RU" sz="2000" dirty="0"/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871665"/>
            <a:ext cx="2633472" cy="7650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88424" y="1250459"/>
            <a:ext cx="397866" cy="409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923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0" y="1773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0" y="2146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0" y="2011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0" y="-90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0" y="1022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50850"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 sz="2400"/>
          </a:p>
        </p:txBody>
      </p:sp>
      <p:sp>
        <p:nvSpPr>
          <p:cNvPr id="28680" name="Rectangle 12"/>
          <p:cNvSpPr>
            <a:spLocks noChangeArrowheads="1"/>
          </p:cNvSpPr>
          <p:nvPr/>
        </p:nvSpPr>
        <p:spPr bwMode="auto">
          <a:xfrm>
            <a:off x="0" y="1417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8681" name="Picture 11" descr="File0123 крнев деф + тре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1" y="584981"/>
            <a:ext cx="3734156" cy="583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4932040" y="897570"/>
            <a:ext cx="3984450" cy="484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7200"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altLang="ru-RU" sz="2400" dirty="0" smtClean="0">
                <a:cs typeface="Times New Roman" pitchFamily="18" charset="0"/>
              </a:rPr>
              <a:t>Макрошлифы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 smtClean="0">
                <a:cs typeface="Times New Roman" pitchFamily="18" charset="0"/>
              </a:rPr>
              <a:t>тавровых </a:t>
            </a:r>
            <a:r>
              <a:rPr lang="ru-RU" altLang="ru-RU" sz="2400" dirty="0">
                <a:cs typeface="Times New Roman" pitchFamily="18" charset="0"/>
              </a:rPr>
              <a:t>и 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>
                <a:cs typeface="Times New Roman" pitchFamily="18" charset="0"/>
              </a:rPr>
              <a:t>угловых швов 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>
                <a:cs typeface="Times New Roman" pitchFamily="18" charset="0"/>
              </a:rPr>
              <a:t>на высокопрочной 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>
                <a:cs typeface="Times New Roman" pitchFamily="18" charset="0"/>
              </a:rPr>
              <a:t>стали 12ХН4МДА </a:t>
            </a:r>
            <a:endParaRPr lang="ru-RU" altLang="ru-RU" sz="2400" dirty="0"/>
          </a:p>
          <a:p>
            <a:pPr algn="ctr">
              <a:lnSpc>
                <a:spcPct val="120000"/>
              </a:lnSpc>
            </a:pPr>
            <a:r>
              <a:rPr lang="ru-RU" altLang="ru-RU" sz="2400" dirty="0">
                <a:cs typeface="Times New Roman" pitchFamily="18" charset="0"/>
              </a:rPr>
              <a:t>с </a:t>
            </a:r>
            <a:r>
              <a:rPr lang="ru-RU" altLang="ru-RU" sz="2400" dirty="0" smtClean="0">
                <a:cs typeface="Times New Roman" pitchFamily="18" charset="0"/>
              </a:rPr>
              <a:t>корневыми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 smtClean="0">
                <a:cs typeface="Times New Roman" pitchFamily="18" charset="0"/>
              </a:rPr>
              <a:t>дефектами</a:t>
            </a:r>
            <a:r>
              <a:rPr lang="ru-RU" altLang="ru-RU" sz="2400" dirty="0">
                <a:cs typeface="Times New Roman" pitchFamily="18" charset="0"/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>
                <a:cs typeface="Times New Roman" pitchFamily="18" charset="0"/>
              </a:rPr>
              <a:t>и  </a:t>
            </a:r>
            <a:r>
              <a:rPr lang="ru-RU" altLang="ru-RU" sz="2400" dirty="0" smtClean="0">
                <a:cs typeface="Times New Roman" pitchFamily="18" charset="0"/>
              </a:rPr>
              <a:t>трещинами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 smtClean="0">
                <a:cs typeface="Times New Roman" pitchFamily="18" charset="0"/>
              </a:rPr>
              <a:t>(поперечными и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>
                <a:cs typeface="Times New Roman" pitchFamily="18" charset="0"/>
              </a:rPr>
              <a:t>п</a:t>
            </a:r>
            <a:r>
              <a:rPr lang="ru-RU" altLang="ru-RU" sz="2400" dirty="0" smtClean="0">
                <a:cs typeface="Times New Roman" pitchFamily="18" charset="0"/>
              </a:rPr>
              <a:t>родольными)</a:t>
            </a:r>
            <a:endParaRPr lang="ru-RU" altLang="ru-RU" sz="2400" dirty="0"/>
          </a:p>
          <a:p>
            <a:pPr algn="ctr"/>
            <a:endParaRPr lang="ru-RU" altLang="ru-RU" sz="2400" b="1" dirty="0">
              <a:solidFill>
                <a:srgbClr val="7822F6"/>
              </a:solidFill>
            </a:endParaRPr>
          </a:p>
        </p:txBody>
      </p:sp>
      <p:sp>
        <p:nvSpPr>
          <p:cNvPr id="28683" name="Line 14"/>
          <p:cNvSpPr>
            <a:spLocks noChangeShapeType="1"/>
          </p:cNvSpPr>
          <p:nvPr/>
        </p:nvSpPr>
        <p:spPr bwMode="auto">
          <a:xfrm flipV="1">
            <a:off x="572472" y="3717032"/>
            <a:ext cx="20875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4" name="Line 15"/>
          <p:cNvSpPr>
            <a:spLocks noChangeShapeType="1"/>
          </p:cNvSpPr>
          <p:nvPr/>
        </p:nvSpPr>
        <p:spPr bwMode="auto">
          <a:xfrm flipV="1">
            <a:off x="1429544" y="5661248"/>
            <a:ext cx="12239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5" name="Line 16"/>
          <p:cNvSpPr>
            <a:spLocks noChangeShapeType="1"/>
          </p:cNvSpPr>
          <p:nvPr/>
        </p:nvSpPr>
        <p:spPr bwMode="auto">
          <a:xfrm flipV="1">
            <a:off x="572472" y="1881909"/>
            <a:ext cx="9350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67F883-6998-4992-8E80-0255B12F221E}" type="slidenum">
              <a:rPr lang="ru-RU" altLang="en-US"/>
              <a:pPr>
                <a:defRPr/>
              </a:pPr>
              <a:t>36</a:t>
            </a:fld>
            <a:endParaRPr lang="ru-RU" altLang="en-US"/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64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1773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0" y="213285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0" y="2011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0" y="-90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0" y="1022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50850"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 sz="2400"/>
          </a:p>
        </p:txBody>
      </p:sp>
      <p:sp>
        <p:nvSpPr>
          <p:cNvPr id="29704" name="Rectangle 9"/>
          <p:cNvSpPr>
            <a:spLocks noChangeArrowheads="1"/>
          </p:cNvSpPr>
          <p:nvPr/>
        </p:nvSpPr>
        <p:spPr bwMode="auto">
          <a:xfrm>
            <a:off x="0" y="1417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705" name="Rectangle 16"/>
          <p:cNvSpPr>
            <a:spLocks noChangeArrowheads="1"/>
          </p:cNvSpPr>
          <p:nvPr/>
        </p:nvSpPr>
        <p:spPr bwMode="auto">
          <a:xfrm>
            <a:off x="0" y="1206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9706" name="Picture 15" descr="File0124 кристалли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022350"/>
            <a:ext cx="37211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Rectangle 17"/>
          <p:cNvSpPr>
            <a:spLocks noChangeArrowheads="1"/>
          </p:cNvSpPr>
          <p:nvPr/>
        </p:nvSpPr>
        <p:spPr bwMode="auto">
          <a:xfrm>
            <a:off x="4820490" y="854530"/>
            <a:ext cx="3945760" cy="485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Макрошлифы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 err="1">
                <a:cs typeface="Times New Roman" pitchFamily="18" charset="0"/>
              </a:rPr>
              <a:t>гибовых</a:t>
            </a:r>
            <a:r>
              <a:rPr lang="ru-RU" altLang="ru-RU" sz="2000" dirty="0">
                <a:cs typeface="Times New Roman" pitchFamily="18" charset="0"/>
              </a:rPr>
              <a:t> </a:t>
            </a:r>
            <a:r>
              <a:rPr lang="ru-RU" altLang="ru-RU" sz="2000" dirty="0" err="1">
                <a:cs typeface="Times New Roman" pitchFamily="18" charset="0"/>
              </a:rPr>
              <a:t>бразцов</a:t>
            </a:r>
            <a:r>
              <a:rPr lang="ru-RU" altLang="ru-RU" sz="2000" dirty="0">
                <a:cs typeface="Times New Roman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до испытания (а)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и </a:t>
            </a:r>
            <a:r>
              <a:rPr lang="ru-RU" altLang="ru-RU" sz="2000" dirty="0" err="1">
                <a:cs typeface="Times New Roman" pitchFamily="18" charset="0"/>
              </a:rPr>
              <a:t>гибовой</a:t>
            </a:r>
            <a:r>
              <a:rPr lang="ru-RU" altLang="ru-RU" sz="2000" dirty="0">
                <a:cs typeface="Times New Roman" pitchFamily="18" charset="0"/>
              </a:rPr>
              <a:t> образец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(на 180</a:t>
            </a:r>
            <a:r>
              <a:rPr lang="ru-RU" altLang="ru-RU" sz="2000" baseline="30000" dirty="0">
                <a:cs typeface="Times New Roman" pitchFamily="18" charset="0"/>
              </a:rPr>
              <a:t>0 </a:t>
            </a:r>
            <a:r>
              <a:rPr lang="ru-RU" altLang="ru-RU" sz="2000" dirty="0">
                <a:cs typeface="Times New Roman" pitchFamily="18" charset="0"/>
              </a:rPr>
              <a:t>) </a:t>
            </a:r>
            <a:endParaRPr lang="ru-RU" altLang="ru-RU" sz="2000" dirty="0"/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после испытания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стыковых сварных соединений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на высокопрочной стали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12ХН4МДА, </a:t>
            </a:r>
            <a:endParaRPr lang="ru-RU" altLang="ru-RU" sz="2000" dirty="0"/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демонстрирующие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форму кристаллитов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и их опасную зону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по оси шва.</a:t>
            </a:r>
            <a:endParaRPr lang="ru-RU" alt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4FF1CC-2896-4FDD-8CFC-7EF64D2E2106}" type="slidenum">
              <a:rPr lang="ru-RU" altLang="en-US"/>
              <a:pPr>
                <a:defRPr/>
              </a:pPr>
              <a:t>37</a:t>
            </a:fld>
            <a:endParaRPr lang="ru-RU" altLang="en-US"/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575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pic>
        <p:nvPicPr>
          <p:cNvPr id="71682" name="Picture 2" descr="дефекты сварного ш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5"/>
            <a:ext cx="3240359" cy="242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схема замера микротверд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5" y="1055224"/>
            <a:ext cx="3240360" cy="242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55" y="3645024"/>
            <a:ext cx="3192436" cy="25621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3491" y="4117081"/>
            <a:ext cx="4857232" cy="154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Макрошлифы из сварного </a:t>
            </a:r>
          </a:p>
          <a:p>
            <a:pPr algn="ctr"/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шва  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вала промежуточного  </a:t>
            </a:r>
            <a:endParaRPr lang="ru-RU" alt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alt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трудносвариваемой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стали </a:t>
            </a:r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40ХН2МА, неудовлетворительного качества – а, и хорошего – </a:t>
            </a:r>
            <a:r>
              <a:rPr lang="ru-RU" altLang="ru-R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б,в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30240" y="3007572"/>
            <a:ext cx="34176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388424" y="3075973"/>
            <a:ext cx="34657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56434" y="5827185"/>
            <a:ext cx="335348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dirty="0"/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sp>
        <p:nvSpPr>
          <p:cNvPr id="3" name="Прямоугольник 2"/>
          <p:cNvSpPr/>
          <p:nvPr/>
        </p:nvSpPr>
        <p:spPr>
          <a:xfrm>
            <a:off x="572291" y="4752409"/>
            <a:ext cx="8324583" cy="9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Сварные швы с трещинами (а) и без трещин (б), выполненные лазерной сваркой с дисками из «кипящей» (а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«спокойной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стали 40ХН2МА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22454" y="4085675"/>
            <a:ext cx="34176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58360" y="4151039"/>
            <a:ext cx="34657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dirty="0"/>
          </a:p>
        </p:txBody>
      </p:sp>
      <p:pic>
        <p:nvPicPr>
          <p:cNvPr id="72706" name="Picture 2" descr="009+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0" y="1211346"/>
            <a:ext cx="399900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 descr="012++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76" y="1176990"/>
            <a:ext cx="4288415" cy="26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2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3"/>
          <p:cNvGraphicFramePr>
            <a:graphicFrameLocks noGrp="1" noChangeAspect="1"/>
          </p:cNvGraphicFramePr>
          <p:nvPr>
            <p:ph sz="half" idx="2"/>
          </p:nvPr>
        </p:nvGraphicFramePr>
        <p:xfrm>
          <a:off x="5487988" y="4778375"/>
          <a:ext cx="1295400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64" name="Image" r:id="rId3" imgW="10454481" imgH="9235004" progId="Photoshop.Image.6">
                  <p:embed/>
                </p:oleObj>
              </mc:Choice>
              <mc:Fallback>
                <p:oleObj name="Image" r:id="rId3" imgW="10454481" imgH="9235004" progId="Photoshop.Image.6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7988" y="4778375"/>
                        <a:ext cx="1295400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4105275" y="5616575"/>
            <a:ext cx="12239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SzPct val="100000"/>
              <a:buFont typeface="Times New Roman" pitchFamily="18" charset="0"/>
              <a:buNone/>
            </a:pPr>
            <a:r>
              <a:rPr lang="ru-RU" altLang="ru-RU">
                <a:solidFill>
                  <a:schemeClr val="accent2"/>
                </a:solidFill>
              </a:rPr>
              <a:t> 600 Вт</a:t>
            </a:r>
          </a:p>
        </p:txBody>
      </p:sp>
      <p:sp>
        <p:nvSpPr>
          <p:cNvPr id="30724" name="Text Box 16"/>
          <p:cNvSpPr txBox="1">
            <a:spLocks noChangeArrowheads="1"/>
          </p:cNvSpPr>
          <p:nvPr/>
        </p:nvSpPr>
        <p:spPr bwMode="auto">
          <a:xfrm>
            <a:off x="7524750" y="4076700"/>
            <a:ext cx="1312863" cy="409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  <a:buFont typeface="Times New Roman" pitchFamily="18" charset="0"/>
              <a:buNone/>
            </a:pPr>
            <a:r>
              <a:rPr lang="ru-RU" altLang="ru-RU">
                <a:solidFill>
                  <a:srgbClr val="162C9C"/>
                </a:solidFill>
              </a:rPr>
              <a:t>30 кВт</a:t>
            </a:r>
          </a:p>
        </p:txBody>
      </p:sp>
      <p:pic>
        <p:nvPicPr>
          <p:cNvPr id="30726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79500"/>
            <a:ext cx="381635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Прямоугольник 3"/>
          <p:cNvSpPr>
            <a:spLocks noChangeArrowheads="1"/>
          </p:cNvSpPr>
          <p:nvPr/>
        </p:nvSpPr>
        <p:spPr bwMode="auto">
          <a:xfrm>
            <a:off x="928688" y="5064125"/>
            <a:ext cx="10572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  <a:buFont typeface="Times New Roman" pitchFamily="18" charset="0"/>
              <a:buNone/>
            </a:pPr>
            <a:r>
              <a:rPr lang="en-US" altLang="ru-RU">
                <a:solidFill>
                  <a:srgbClr val="162C9C"/>
                </a:solidFill>
              </a:rPr>
              <a:t>2</a:t>
            </a:r>
            <a:r>
              <a:rPr lang="ru-RU" altLang="ru-RU">
                <a:solidFill>
                  <a:srgbClr val="162C9C"/>
                </a:solidFill>
              </a:rPr>
              <a:t>0 кВт</a:t>
            </a:r>
          </a:p>
        </p:txBody>
      </p:sp>
      <p:pic>
        <p:nvPicPr>
          <p:cNvPr id="10" name="Picture 4" descr="C:\Users\nGrezev\Desktop\Новая папка (2)\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658" y="1196752"/>
            <a:ext cx="3839955" cy="255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201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0" y="1773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0" y="2146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0" y="2011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0" y="-90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1" name="Rectangle 40"/>
          <p:cNvSpPr>
            <a:spLocks noChangeArrowheads="1"/>
          </p:cNvSpPr>
          <p:nvPr/>
        </p:nvSpPr>
        <p:spPr bwMode="auto">
          <a:xfrm>
            <a:off x="0" y="1022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50850"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 sz="2400"/>
          </a:p>
        </p:txBody>
      </p:sp>
      <p:pic>
        <p:nvPicPr>
          <p:cNvPr id="26632" name="Picture 45" descr="дефекты сварного ш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22350"/>
            <a:ext cx="5147581" cy="385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ctangle 46"/>
          <p:cNvSpPr>
            <a:spLocks noChangeArrowheads="1"/>
          </p:cNvSpPr>
          <p:nvPr/>
        </p:nvSpPr>
        <p:spPr bwMode="auto">
          <a:xfrm>
            <a:off x="1286710" y="5085184"/>
            <a:ext cx="56972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50850"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2000" dirty="0"/>
              <a:t>Макрошлиф соединения «труба-фланец» </a:t>
            </a:r>
            <a:endParaRPr lang="ru-RU" altLang="ru-RU" sz="2000" dirty="0" smtClean="0"/>
          </a:p>
          <a:p>
            <a:pPr algn="ctr" eaLnBrk="1" hangingPunct="1">
              <a:lnSpc>
                <a:spcPct val="120000"/>
              </a:lnSpc>
            </a:pPr>
            <a:r>
              <a:rPr lang="ru-RU" altLang="ru-RU" sz="2000" dirty="0" smtClean="0"/>
              <a:t>с </a:t>
            </a:r>
            <a:r>
              <a:rPr lang="ru-RU" altLang="ru-RU" sz="2000" dirty="0"/>
              <a:t>типичными корневыми дефектами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2000" dirty="0"/>
              <a:t>и образовавшимися от них </a:t>
            </a:r>
            <a:r>
              <a:rPr lang="ru-RU" altLang="ru-RU" sz="2000" dirty="0" smtClean="0"/>
              <a:t>трещинами</a:t>
            </a:r>
            <a:endParaRPr lang="ru-RU" alt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464D04-2305-480D-A354-C307732397F9}" type="slidenum">
              <a:rPr lang="ru-RU" altLang="en-US"/>
              <a:pPr>
                <a:defRPr/>
              </a:pPr>
              <a:t>40</a:t>
            </a:fld>
            <a:endParaRPr lang="ru-RU" altLang="en-US"/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8537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0" y="2904905"/>
            <a:ext cx="2475709" cy="1941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0" y="943846"/>
            <a:ext cx="2551234" cy="20009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1204889"/>
            <a:ext cx="4436806" cy="34798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5059227"/>
            <a:ext cx="8697503" cy="1254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Микрошлифы (х 50) сварных швов: одностороннего со сквозным проплавлением (а) и  двухстороннего (б), выполненных лазерной сваркой на стали 40ХН2МА (а) и 09Г2С (б)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Сварка выполнялась при участии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Н.В.Грезева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82515" y="4289857"/>
            <a:ext cx="34176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316416" y="4221088"/>
            <a:ext cx="34657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dirty="0"/>
          </a:p>
        </p:txBody>
      </p:sp>
      <p:sp>
        <p:nvSpPr>
          <p:cNvPr id="18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5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4087" y="5013176"/>
            <a:ext cx="8280920" cy="1610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Микрошлифы сварных швов: одностороннего 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проплавного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(а) и  двухстороннего (б), выполненных лазерной сваркой </a:t>
            </a:r>
          </a:p>
          <a:p>
            <a:pPr algn="ctr"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стали 40ХН2МА (а) и 09Г2С (б)</a:t>
            </a:r>
          </a:p>
          <a:p>
            <a:pPr>
              <a:spcBef>
                <a:spcPts val="300"/>
              </a:spcBef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Сварка выполнялась при участии </a:t>
            </a:r>
            <a:r>
              <a:rPr lang="ru-RU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Н.В.Грезева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40627" y="4481608"/>
            <a:ext cx="34176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163750" y="4325816"/>
            <a:ext cx="34657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94" y="1077215"/>
            <a:ext cx="4685573" cy="3319591"/>
          </a:xfrm>
          <a:prstGeom prst="rect">
            <a:avLst/>
          </a:prstGeom>
        </p:spPr>
      </p:pic>
      <p:pic>
        <p:nvPicPr>
          <p:cNvPr id="17" name="Рисунок 16" descr="сварка броневой стали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4704"/>
            <a:ext cx="1728192" cy="39446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554546" y="4463135"/>
            <a:ext cx="986167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(х 50)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546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  <p:pic>
        <p:nvPicPr>
          <p:cNvPr id="13" name="Picture 2" descr="H:\макроструктура фото 29.05\bron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3834876" cy="27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15616" y="4722185"/>
            <a:ext cx="7218258" cy="1166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Лазерная сварка высокопрочной стали:</a:t>
            </a:r>
          </a:p>
          <a:p>
            <a:pPr algn="ctr">
              <a:lnSpc>
                <a:spcPct val="120000"/>
              </a:lnSpc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омбинированная, односторонняя (а) и двухсторонняя (б), </a:t>
            </a:r>
          </a:p>
          <a:p>
            <a:pPr algn="ctr">
              <a:lnSpc>
                <a:spcPct val="12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толщина 8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 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 descr="C:\Users\nGrezev\AppData\Local\Microsoft\Windows\Temporary Internet Files\Content.Outlook\QSY12KFL\newpiece_Line_admin_108_2014_10h17m36s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868" y="1268759"/>
            <a:ext cx="2608659" cy="309096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3724452" y="4152516"/>
            <a:ext cx="34176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275108" y="4005760"/>
            <a:ext cx="346570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6141" y="6149512"/>
            <a:ext cx="4889955" cy="277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Сварка выполнялась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Н.В.Грезевым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Шамовым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Е.М.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35496" y="6328238"/>
            <a:ext cx="251048" cy="365125"/>
          </a:xfrm>
          <a:prstGeom prst="rect">
            <a:avLst/>
          </a:prstGeom>
        </p:spPr>
        <p:txBody>
          <a:bodyPr/>
          <a:lstStyle/>
          <a:p>
            <a:fld id="{3917101A-2F8D-4B54-BE56-E57F45A51FF3}" type="slidenum">
              <a:rPr lang="ru-RU" smtClean="0"/>
              <a:t>44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3" y="1541240"/>
            <a:ext cx="2940651" cy="28238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9712" y="4795077"/>
            <a:ext cx="2304256" cy="30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Р= 6,5 кВт,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V=1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м/мин</a:t>
            </a:r>
          </a:p>
        </p:txBody>
      </p:sp>
      <p:pic>
        <p:nvPicPr>
          <p:cNvPr id="10" name="Рисунок 1" descr="C:\Users\nGrezev\Documents\FLW D30 Wobling 2 Model (1)-0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796659"/>
            <a:ext cx="2503293" cy="415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68144" y="4947106"/>
            <a:ext cx="2304256" cy="30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Р= 7 кВт,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V=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,5 м/мин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049310" y="5266763"/>
            <a:ext cx="50704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449263" rtl="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algn="ctr" defTabSz="449263" rtl="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algn="ctr" defTabSz="449263" rtl="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algn="ctr" defTabSz="449263" rtl="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457200" algn="ctr" defTabSz="449263" rtl="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ctr" defTabSz="449263" rtl="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ctr" defTabSz="449263" rtl="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ctr" defTabSz="449263" rtl="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Лазерная </a:t>
            </a:r>
            <a:r>
              <a:rPr lang="ru-RU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двухсторонняя </a:t>
            </a:r>
            <a:r>
              <a:rPr lang="ru-RU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сварка </a:t>
            </a: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6141" y="6149512"/>
            <a:ext cx="4889955" cy="277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Сварка выполнялась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Н.В.Грезевым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Шамовым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Е.М.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6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11583" y="2095116"/>
            <a:ext cx="5832648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сварочной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головки </a:t>
            </a:r>
            <a:endParaRPr lang="ru-RU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FLW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IPG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сканированием, позволило расширить диапазон оптимальных режимов и в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устранить образование трещин, корневых и  поверхностных дефектов.</a:t>
            </a:r>
          </a:p>
        </p:txBody>
      </p:sp>
    </p:spTree>
    <p:extLst>
      <p:ext uri="{BB962C8B-B14F-4D97-AF65-F5344CB8AC3E}">
        <p14:creationId xmlns:p14="http://schemas.microsoft.com/office/powerpoint/2010/main" val="126251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8678" y="1268760"/>
            <a:ext cx="67687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ЛС снижает требования по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свариваемости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ряде случаев позволяет выполнять сварку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трудносвариваемых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сталей и сплавов без предварительного и сопутствующего подогрева, последующей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термообработки.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комбинированных/ практически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несвариваемых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соединений - лазерная сварка возможна с применением промежуточных вставок или нанесением соответствующих прослоек/слоёв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8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pic>
        <p:nvPicPr>
          <p:cNvPr id="120835" name="Picture 3" descr="рис замык шва ЛС СО2-лазером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30" y="768097"/>
            <a:ext cx="5616624" cy="220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4" name="Picture 2" descr="рис замык шва ЛС СО2-лазером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30" y="3082131"/>
            <a:ext cx="5607744" cy="218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3" name="Picture 1" descr="рис замык шва ЛС СО2-лазером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3104261"/>
            <a:ext cx="5472608" cy="218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44745" y="5263942"/>
            <a:ext cx="79704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Фото лицевой (а) и обратной (б) сторон швов и их рентгенограмма (в)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при выполнении плавного снижения мощности лазерного излучения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от 9 до 0 кВт при </a:t>
            </a:r>
            <a:r>
              <a:rPr kumimoji="0" lang="en-US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ru-RU" alt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св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= 12 мм/с, за время: 0, 3, 5, 7, 12 с,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соответственно швов 1-5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557" y="808332"/>
            <a:ext cx="356188" cy="2123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ru-RU" sz="2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lnSpc>
                <a:spcPct val="120000"/>
              </a:lnSpc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578379" y="3134187"/>
            <a:ext cx="356188" cy="2123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ru-RU" sz="2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lnSpc>
                <a:spcPct val="120000"/>
              </a:lnSpc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8429" y="2989373"/>
            <a:ext cx="356188" cy="2160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ru-RU" sz="2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anose="020B0604020202020204" pitchFamily="34" charset="0"/>
              </a:rPr>
              <a:t>5</a:t>
            </a:r>
            <a:endParaRPr lang="ru-RU" altLang="ru-RU" sz="24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lnSpc>
                <a:spcPct val="120000"/>
              </a:lnSpc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"/>
          <p:cNvSpPr txBox="1">
            <a:spLocks noChangeArrowheads="1"/>
          </p:cNvSpPr>
          <p:nvPr/>
        </p:nvSpPr>
        <p:spPr bwMode="auto">
          <a:xfrm>
            <a:off x="1835696" y="104775"/>
            <a:ext cx="5969589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Характерные дефекты ЛС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-852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2400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22775" y="1538288"/>
            <a:ext cx="298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pitchFamily="34" charset="0"/>
              </a:rPr>
              <a:t>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408488" y="4152900"/>
            <a:ext cx="3270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pitchFamily="34" charset="0"/>
              </a:rPr>
              <a:t> 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246188" y="3190875"/>
            <a:ext cx="355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1200">
                <a:ea typeface="Times New Roman" pitchFamily="18" charset="0"/>
                <a:cs typeface="Arial" pitchFamily="34" charset="0"/>
              </a:rPr>
              <a:t>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4040" name="Picture 8" descr="034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711037"/>
            <a:ext cx="3240410" cy="304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031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981952"/>
            <a:ext cx="3436143" cy="275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1601788" y="764704"/>
            <a:ext cx="792162" cy="52182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>
            <a:off x="7452320" y="1766887"/>
            <a:ext cx="1008063" cy="276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40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40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611188" y="3933825"/>
            <a:ext cx="7993062" cy="226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а                                                       б</a:t>
            </a:r>
          </a:p>
          <a:p>
            <a:pPr algn="ctr" eaLnBrk="1" hangingPunct="1"/>
            <a:r>
              <a:rPr lang="ru-RU" altLang="ru-RU" sz="2400" dirty="0"/>
              <a:t>Пробы-имитаторы круговых / кольцевых швов коллектора </a:t>
            </a:r>
            <a:r>
              <a:rPr lang="ru-RU" altLang="ru-RU" sz="2400" dirty="0" smtClean="0"/>
              <a:t>из </a:t>
            </a:r>
            <a:r>
              <a:rPr lang="ru-RU" altLang="ru-RU" sz="2400" dirty="0"/>
              <a:t>стали ХМ-19, заваренные волоконным </a:t>
            </a:r>
          </a:p>
          <a:p>
            <a:pPr algn="ctr" eaLnBrk="1" hangingPunct="1"/>
            <a:r>
              <a:rPr lang="ru-RU" altLang="ru-RU" sz="2400" dirty="0"/>
              <a:t>лазером мощностью 10 кВт с плавным увеличением </a:t>
            </a:r>
          </a:p>
          <a:p>
            <a:pPr algn="ctr" eaLnBrk="1" hangingPunct="1"/>
            <a:r>
              <a:rPr lang="ru-RU" altLang="ru-RU" sz="2400" dirty="0"/>
              <a:t>и снижением мощности излучения</a:t>
            </a:r>
          </a:p>
          <a:p>
            <a:pPr algn="ctr" eaLnBrk="1" hangingPunct="1"/>
            <a:r>
              <a:rPr lang="ru-RU" altLang="ru-RU" sz="2400" dirty="0"/>
              <a:t>(в момент начала и окончания сварки),</a:t>
            </a:r>
          </a:p>
          <a:p>
            <a:pPr algn="ctr" eaLnBrk="1" hangingPunct="1"/>
            <a:r>
              <a:rPr lang="ru-RU" altLang="ru-RU" sz="2400" dirty="0"/>
              <a:t>а – лицевая, </a:t>
            </a:r>
            <a:r>
              <a:rPr lang="ru-RU" altLang="ru-RU" sz="2400" dirty="0" smtClean="0"/>
              <a:t>б - </a:t>
            </a:r>
            <a:r>
              <a:rPr lang="ru-RU" altLang="ru-RU" sz="2400" dirty="0"/>
              <a:t>обратная сторона шва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E6D2CD-AEB1-4C1C-A981-02DA6EE65717}" type="slidenum">
              <a:rPr lang="ru-RU" altLang="en-US"/>
              <a:pPr>
                <a:defRPr/>
              </a:pPr>
              <a:t>48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586247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-852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2400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422775" y="1538288"/>
            <a:ext cx="298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charset="0"/>
              </a:rPr>
              <a:t>    </a:t>
            </a:r>
            <a:endParaRPr lang="ru-RU" altLang="ru-RU" sz="1800">
              <a:ea typeface="Times New Roman" pitchFamily="18" charset="0"/>
              <a:cs typeface="Arial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408488" y="4152900"/>
            <a:ext cx="3270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charset="0"/>
              </a:rPr>
              <a:t>     </a:t>
            </a:r>
            <a:endParaRPr lang="ru-RU" altLang="ru-RU" sz="1800">
              <a:ea typeface="Times New Roman" pitchFamily="18" charset="0"/>
              <a:cs typeface="Arial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246188" y="515938"/>
            <a:ext cx="527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sz="1200">
                <a:ea typeface="Times New Roman" pitchFamily="18" charset="0"/>
                <a:cs typeface="Arial" charset="0"/>
              </a:rPr>
              <a:t>        </a:t>
            </a:r>
            <a:endParaRPr lang="ru-RU" altLang="ru-RU" sz="1800">
              <a:ea typeface="Times New Roman" pitchFamily="18" charset="0"/>
              <a:cs typeface="Arial" charset="0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1246188" y="3190875"/>
            <a:ext cx="355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sz="1200">
                <a:ea typeface="Times New Roman" pitchFamily="18" charset="0"/>
                <a:cs typeface="Arial" charset="0"/>
              </a:rPr>
              <a:t>    </a:t>
            </a:r>
            <a:endParaRPr lang="ru-RU" altLang="ru-RU" sz="1800">
              <a:ea typeface="Times New Roman" pitchFamily="18" charset="0"/>
              <a:cs typeface="Arial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40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40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2185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4587" name="Picture 11" descr="090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898938"/>
            <a:ext cx="6108578" cy="389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765456" y="4941168"/>
            <a:ext cx="77365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altLang="ru-RU" sz="2000" dirty="0">
                <a:ea typeface="Times New Roman" pitchFamily="18" charset="0"/>
                <a:cs typeface="Arial" charset="0"/>
              </a:rPr>
              <a:t>Качественное замыкание шва </a:t>
            </a:r>
            <a:r>
              <a:rPr lang="ru-RU" altLang="ru-RU" sz="2000" dirty="0" smtClean="0">
                <a:ea typeface="Times New Roman" pitchFamily="18" charset="0"/>
                <a:cs typeface="Arial" charset="0"/>
              </a:rPr>
              <a:t>с </a:t>
            </a:r>
            <a:r>
              <a:rPr lang="ru-RU" altLang="ru-RU" sz="2000" dirty="0">
                <a:ea typeface="Times New Roman" pitchFamily="18" charset="0"/>
                <a:cs typeface="Arial" charset="0"/>
              </a:rPr>
              <a:t>плавным снижением мощности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ea typeface="Times New Roman" pitchFamily="18" charset="0"/>
                <a:cs typeface="Arial" charset="0"/>
              </a:rPr>
              <a:t>на кольцевом шве коллектора из стали ХМ-19,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ea typeface="Times New Roman" pitchFamily="18" charset="0"/>
                <a:cs typeface="Arial" charset="0"/>
              </a:rPr>
              <a:t>выполненное волоконным лазером мощностью 10 кВт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F963AA-C3F6-4A8A-8906-8782017E1597}" type="slidenum">
              <a:rPr lang="ru-RU" altLang="en-US"/>
              <a:pPr>
                <a:defRPr/>
              </a:pPr>
              <a:t>49</a:t>
            </a:fld>
            <a:endParaRPr lang="ru-RU" altLang="en-US"/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158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303213" y="765175"/>
            <a:ext cx="84248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rgbClr val="7822F6"/>
              </a:solidFill>
            </a:endParaRPr>
          </a:p>
          <a:p>
            <a:pPr algn="ctr" eaLnBrk="1" hangingPunct="1"/>
            <a:endParaRPr lang="en-US" altLang="ru-RU" sz="2400">
              <a:solidFill>
                <a:srgbClr val="7822F6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9C43B-ECBA-45D4-A6EE-F9FB6D0DC4D2}" type="slidenum">
              <a:rPr lang="ru-RU" altLang="en-US" smtClean="0"/>
              <a:pPr>
                <a:defRPr/>
              </a:pPr>
              <a:t>5</a:t>
            </a:fld>
            <a:endParaRPr lang="ru-RU" altLang="en-US"/>
          </a:p>
        </p:txBody>
      </p:sp>
      <p:pic>
        <p:nvPicPr>
          <p:cNvPr id="59396" name="Рисунок 164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626"/>
            <a:ext cx="8496944" cy="667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663"/>
            <a:ext cx="14398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971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ChangeArrowheads="1"/>
          </p:cNvSpPr>
          <p:nvPr/>
        </p:nvSpPr>
        <p:spPr bwMode="auto">
          <a:xfrm>
            <a:off x="303213" y="765175"/>
            <a:ext cx="84248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rgbClr val="7822F6"/>
              </a:solidFill>
            </a:endParaRPr>
          </a:p>
          <a:p>
            <a:pPr algn="ctr" eaLnBrk="1" hangingPunct="1"/>
            <a:endParaRPr lang="en-US" altLang="ru-RU" sz="2400">
              <a:solidFill>
                <a:srgbClr val="7822F6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970E9-B204-4406-9D08-FFD43BA42082}" type="slidenum">
              <a:rPr lang="ru-RU" altLang="en-US" smtClean="0"/>
              <a:pPr>
                <a:defRPr/>
              </a:pPr>
              <a:t>50</a:t>
            </a:fld>
            <a:endParaRPr lang="ru-RU" altLang="en-US"/>
          </a:p>
        </p:txBody>
      </p:sp>
      <p:pic>
        <p:nvPicPr>
          <p:cNvPr id="6451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727075"/>
            <a:ext cx="3468687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727075"/>
            <a:ext cx="3857625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3284538"/>
            <a:ext cx="3786188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6626" y="4923210"/>
            <a:ext cx="8367751" cy="1223989"/>
          </a:xfrm>
          <a:prstGeom prst="rect">
            <a:avLst/>
          </a:prstGeom>
          <a:blipFill rotWithShape="1">
            <a:blip r:embed="rId5"/>
            <a:stretch>
              <a:fillRect t="-2500" b="-7500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  <a:latin typeface="Arial" charset="0"/>
              </a:rPr>
              <a:t> </a:t>
            </a:r>
          </a:p>
        </p:txBody>
      </p:sp>
      <p:sp>
        <p:nvSpPr>
          <p:cNvPr id="64520" name="Прямоугольник 6"/>
          <p:cNvSpPr>
            <a:spLocks noChangeArrowheads="1"/>
          </p:cNvSpPr>
          <p:nvPr/>
        </p:nvSpPr>
        <p:spPr bwMode="auto">
          <a:xfrm>
            <a:off x="2168525" y="4554538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800"/>
              <a:t>а</a:t>
            </a:r>
          </a:p>
        </p:txBody>
      </p:sp>
      <p:sp>
        <p:nvSpPr>
          <p:cNvPr id="64521" name="Прямоугольник 10"/>
          <p:cNvSpPr>
            <a:spLocks noChangeArrowheads="1"/>
          </p:cNvSpPr>
          <p:nvPr/>
        </p:nvSpPr>
        <p:spPr bwMode="auto">
          <a:xfrm>
            <a:off x="7246938" y="2306638"/>
            <a:ext cx="315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800"/>
              <a:t>б</a:t>
            </a:r>
          </a:p>
        </p:txBody>
      </p:sp>
      <p:sp>
        <p:nvSpPr>
          <p:cNvPr id="64522" name="Прямоугольник 11"/>
          <p:cNvSpPr>
            <a:spLocks noChangeArrowheads="1"/>
          </p:cNvSpPr>
          <p:nvPr/>
        </p:nvSpPr>
        <p:spPr bwMode="auto">
          <a:xfrm>
            <a:off x="6265863" y="4403725"/>
            <a:ext cx="30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800"/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1767345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51644"/>
            <a:ext cx="3842618" cy="49256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20072" y="1040164"/>
            <a:ext cx="3570479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Сварка </a:t>
            </a:r>
            <a:r>
              <a:rPr lang="ru-RU" alt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образцов из </a:t>
            </a:r>
            <a:r>
              <a:rPr lang="ru-RU" alt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трудносвариваемой</a:t>
            </a:r>
            <a:r>
              <a:rPr lang="ru-RU" alt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стали 40ХН2МА на</a:t>
            </a:r>
            <a:endPara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варочном стенде в НТО «ИРЭ-Полюс»</a:t>
            </a:r>
          </a:p>
          <a:p>
            <a:pPr algn="ctr">
              <a:lnSpc>
                <a:spcPct val="11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базе волоконного лазера ЛС-5, </a:t>
            </a:r>
            <a:endPara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робота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 KR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и сварочной головки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IPG</a:t>
            </a:r>
          </a:p>
          <a:p>
            <a:pPr algn="ctr">
              <a:lnSpc>
                <a:spcPct val="11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FLW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</a:t>
            </a:r>
          </a:p>
          <a:p>
            <a:pPr algn="ctr">
              <a:lnSpc>
                <a:spcPct val="110000"/>
              </a:lnSpc>
            </a:pPr>
            <a:r>
              <a:rPr lang="ru-RU" alt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и оборудование для лазерной сварки стали 40ХН2МА аттестованы </a:t>
            </a:r>
          </a:p>
          <a:p>
            <a:pPr algn="ctr">
              <a:lnSpc>
                <a:spcPct val="110000"/>
              </a:lnSpc>
            </a:pPr>
            <a:r>
              <a:rPr lang="ru-RU" alt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НАКСе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/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1116013" y="762794"/>
            <a:ext cx="6985000" cy="38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200" b="1" dirty="0"/>
              <a:t>Сварка вала промежуточного  (сталь 40ХН2МА)</a:t>
            </a:r>
            <a:endParaRPr lang="en-US" altLang="ru-RU" sz="2200" b="1" dirty="0"/>
          </a:p>
        </p:txBody>
      </p:sp>
      <p:pic>
        <p:nvPicPr>
          <p:cNvPr id="51207" name="Picture 7" descr="027+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1702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 descr="033+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33825"/>
            <a:ext cx="28067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9" descr="015+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428" y="1231115"/>
            <a:ext cx="35274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10" descr="018++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221163"/>
            <a:ext cx="1584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CB4422-D155-406A-B99F-174B69B1388E}" type="slidenum">
              <a:rPr lang="ru-RU" altLang="en-US" smtClean="0"/>
              <a:pPr>
                <a:defRPr/>
              </a:pPr>
              <a:t>52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851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sp>
        <p:nvSpPr>
          <p:cNvPr id="5" name="Прямоугольник 4"/>
          <p:cNvSpPr/>
          <p:nvPr/>
        </p:nvSpPr>
        <p:spPr>
          <a:xfrm>
            <a:off x="5118143" y="1652929"/>
            <a:ext cx="3521801" cy="358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Муфты дисковые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промежуточными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валами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стали 40ХН2МА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лазерными швами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отстояли при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производственных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испытаниях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4938 и 3937 часов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15 пусках 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4" y="836712"/>
            <a:ext cx="4008383" cy="5668306"/>
          </a:xfrm>
          <a:prstGeom prst="rect">
            <a:avLst/>
          </a:prstGeom>
        </p:spPr>
      </p:pic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16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3724275" y="-539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3724275" y="2944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 </a:t>
            </a:r>
            <a:endParaRPr lang="ru-RU" altLang="ru-RU" sz="2400"/>
          </a:p>
        </p:txBody>
      </p:sp>
      <p:sp>
        <p:nvSpPr>
          <p:cNvPr id="166917" name="Rectangle 5"/>
          <p:cNvSpPr>
            <a:spLocks noChangeArrowheads="1"/>
          </p:cNvSpPr>
          <p:nvPr/>
        </p:nvSpPr>
        <p:spPr bwMode="auto">
          <a:xfrm>
            <a:off x="3724275" y="45720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200">
                <a:cs typeface="Times New Roman" pitchFamily="18" charset="0"/>
              </a:rPr>
              <a:t> </a:t>
            </a:r>
            <a:endParaRPr lang="ru-RU" altLang="ru-RU" sz="2400"/>
          </a:p>
        </p:txBody>
      </p:sp>
      <p:sp>
        <p:nvSpPr>
          <p:cNvPr id="166918" name="Rectangle 6"/>
          <p:cNvSpPr>
            <a:spLocks noChangeArrowheads="1"/>
          </p:cNvSpPr>
          <p:nvPr/>
        </p:nvSpPr>
        <p:spPr bwMode="auto">
          <a:xfrm>
            <a:off x="1105694" y="1196752"/>
            <a:ext cx="6985000" cy="453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разработке технологии, оборудования и оснастки в 2010/2011 годах </a:t>
            </a:r>
          </a:p>
          <a:p>
            <a:pPr algn="ctr"/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сварки вала промежуточного  </a:t>
            </a:r>
          </a:p>
          <a:p>
            <a:pPr algn="ctr"/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стали 40ХН2МА для </a:t>
            </a:r>
            <a:endParaRPr lang="ru-RU" alt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</a:t>
            </a:r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НТЦ «Завод Ленинец»</a:t>
            </a:r>
          </a:p>
          <a:p>
            <a:pPr algn="ctr"/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выполнялись металлографические исследования, контроль визуальный, УЗД и радиографический, а также по новейшей методике – </a:t>
            </a:r>
            <a:r>
              <a:rPr lang="ru-RU" alt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коэрцитиметрический</a:t>
            </a:r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неразрушающий контроль напряжённого состояния и усталости металла в зоне сварного соединения, в соответствии с нормативными документами и требованиями </a:t>
            </a:r>
            <a:r>
              <a:rPr lang="ru-RU" alt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Росгостехнадзора</a:t>
            </a:r>
            <a:endParaRPr lang="en-US" alt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0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419576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Прямоугольник 11"/>
          <p:cNvSpPr>
            <a:spLocks noChangeArrowheads="1"/>
          </p:cNvSpPr>
          <p:nvPr/>
        </p:nvSpPr>
        <p:spPr bwMode="auto">
          <a:xfrm>
            <a:off x="5478463" y="4183063"/>
            <a:ext cx="3316287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Корпус (а) </a:t>
            </a:r>
          </a:p>
          <a:p>
            <a:pPr algn="ctr"/>
            <a:r>
              <a:rPr lang="ru-RU" alt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сварной шов (б) </a:t>
            </a:r>
          </a:p>
          <a:p>
            <a:pPr algn="ctr"/>
            <a:r>
              <a:rPr lang="ru-RU" alt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алюминиевого </a:t>
            </a:r>
          </a:p>
          <a:p>
            <a:pPr algn="ctr"/>
            <a:r>
              <a:rPr lang="ru-RU" alt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сплава </a:t>
            </a:r>
            <a:r>
              <a:rPr lang="ru-RU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АМг6</a:t>
            </a:r>
            <a:endParaRPr lang="ru-RU" alt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Прямоугольник 5"/>
          <p:cNvSpPr>
            <a:spLocks noChangeArrowheads="1"/>
          </p:cNvSpPr>
          <p:nvPr/>
        </p:nvSpPr>
        <p:spPr bwMode="auto">
          <a:xfrm>
            <a:off x="8056563" y="2801938"/>
            <a:ext cx="332142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1" name="Прямоугольник 10"/>
          <p:cNvSpPr>
            <a:spLocks noChangeArrowheads="1"/>
          </p:cNvSpPr>
          <p:nvPr/>
        </p:nvSpPr>
        <p:spPr bwMode="auto">
          <a:xfrm>
            <a:off x="2711450" y="5911850"/>
            <a:ext cx="327334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2" name="Стрелка вверх 11"/>
          <p:cNvSpPr>
            <a:spLocks noChangeArrowheads="1"/>
          </p:cNvSpPr>
          <p:nvPr/>
        </p:nvSpPr>
        <p:spPr bwMode="auto">
          <a:xfrm>
            <a:off x="2124075" y="3646488"/>
            <a:ext cx="317500" cy="2443162"/>
          </a:xfrm>
          <a:prstGeom prst="upArrow">
            <a:avLst>
              <a:gd name="adj1" fmla="val 50000"/>
              <a:gd name="adj2" fmla="val 5012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pic>
        <p:nvPicPr>
          <p:cNvPr id="1946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1774825"/>
            <a:ext cx="15621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Стрелка вниз 7"/>
          <p:cNvSpPr>
            <a:spLocks noChangeArrowheads="1"/>
          </p:cNvSpPr>
          <p:nvPr/>
        </p:nvSpPr>
        <p:spPr bwMode="auto">
          <a:xfrm>
            <a:off x="6659563" y="1052513"/>
            <a:ext cx="198437" cy="720725"/>
          </a:xfrm>
          <a:prstGeom prst="downArrow">
            <a:avLst>
              <a:gd name="adj1" fmla="val 50000"/>
              <a:gd name="adj2" fmla="val 4992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970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-852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4422775" y="1538288"/>
            <a:ext cx="298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pitchFamily="34" charset="0"/>
              </a:rPr>
              <a:t>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9989" name="Rectangle 5"/>
          <p:cNvSpPr>
            <a:spLocks noChangeArrowheads="1"/>
          </p:cNvSpPr>
          <p:nvPr/>
        </p:nvSpPr>
        <p:spPr bwMode="auto">
          <a:xfrm>
            <a:off x="4408488" y="4152900"/>
            <a:ext cx="3270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pitchFamily="34" charset="0"/>
              </a:rPr>
              <a:t> 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1246188" y="515938"/>
            <a:ext cx="527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1200">
                <a:ea typeface="Times New Roman" pitchFamily="18" charset="0"/>
                <a:cs typeface="Arial" pitchFamily="34" charset="0"/>
              </a:rPr>
              <a:t>    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1246188" y="3190875"/>
            <a:ext cx="355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1200">
                <a:ea typeface="Times New Roman" pitchFamily="18" charset="0"/>
                <a:cs typeface="Arial" pitchFamily="34" charset="0"/>
              </a:rPr>
              <a:t>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9992" name="Rectangle 10"/>
          <p:cNvSpPr>
            <a:spLocks noChangeArrowheads="1"/>
          </p:cNvSpPr>
          <p:nvPr/>
        </p:nvSpPr>
        <p:spPr bwMode="auto">
          <a:xfrm>
            <a:off x="503548" y="874855"/>
            <a:ext cx="8136904" cy="496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dirty="0"/>
              <a:t>В  2008-2011 годах, в рамках договоров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/>
              <a:t>со ФГУП НИИЭФА им. </a:t>
            </a:r>
            <a:r>
              <a:rPr lang="ru-RU" altLang="ru-RU" dirty="0" err="1"/>
              <a:t>Д.В.Ефремова</a:t>
            </a:r>
            <a:r>
              <a:rPr lang="ru-RU" altLang="ru-RU" dirty="0"/>
              <a:t>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/>
              <a:t>были разработаны и переданы Заказчику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/>
              <a:t>технология и оснастка для сварки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/>
              <a:t>корпусов и коллекторов </a:t>
            </a:r>
            <a:r>
              <a:rPr lang="ru-RU" altLang="ru-RU" dirty="0" smtClean="0"/>
              <a:t>макета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 smtClean="0"/>
              <a:t>внешней </a:t>
            </a:r>
            <a:r>
              <a:rPr lang="ru-RU" altLang="ru-RU" dirty="0"/>
              <a:t>отражающей мишени </a:t>
            </a:r>
            <a:r>
              <a:rPr lang="ru-RU" altLang="ru-RU" dirty="0" err="1" smtClean="0"/>
              <a:t>дивертора</a:t>
            </a:r>
            <a:r>
              <a:rPr lang="ru-RU" altLang="ru-RU" dirty="0" smtClean="0"/>
              <a:t> </a:t>
            </a:r>
            <a:r>
              <a:rPr lang="ru-RU" altLang="ru-RU" dirty="0"/>
              <a:t>ИТЭР </a:t>
            </a:r>
            <a:r>
              <a:rPr lang="ru-RU" altLang="ru-RU" dirty="0" smtClean="0"/>
              <a:t>из коррозионно-стойких сталей </a:t>
            </a:r>
            <a:r>
              <a:rPr lang="ru-RU" altLang="ru-RU" dirty="0"/>
              <a:t>316</a:t>
            </a:r>
            <a:r>
              <a:rPr lang="en-US" altLang="ru-RU" dirty="0"/>
              <a:t>L </a:t>
            </a:r>
            <a:r>
              <a:rPr lang="ru-RU" altLang="ru-RU" dirty="0"/>
              <a:t>и </a:t>
            </a:r>
            <a:r>
              <a:rPr lang="ru-RU" altLang="ru-RU" dirty="0" smtClean="0"/>
              <a:t>ХМ-19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 smtClean="0"/>
              <a:t>на </a:t>
            </a:r>
            <a:r>
              <a:rPr lang="ru-RU" altLang="ru-RU" dirty="0"/>
              <a:t>базе </a:t>
            </a:r>
            <a:r>
              <a:rPr lang="ru-RU" altLang="ru-RU" dirty="0" smtClean="0"/>
              <a:t>15 </a:t>
            </a:r>
            <a:r>
              <a:rPr lang="ru-RU" altLang="ru-RU" dirty="0"/>
              <a:t>кВт-</a:t>
            </a:r>
            <a:r>
              <a:rPr lang="ru-RU" altLang="ru-RU" dirty="0" err="1"/>
              <a:t>го</a:t>
            </a:r>
            <a:r>
              <a:rPr lang="ru-RU" altLang="ru-RU" dirty="0"/>
              <a:t> волоконного лазера и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/>
              <a:t>робототехнического </a:t>
            </a:r>
            <a:r>
              <a:rPr lang="ru-RU" altLang="ru-RU" dirty="0" smtClean="0"/>
              <a:t>комплекса.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 smtClean="0"/>
              <a:t>Технология, персонал и оборудование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dirty="0" smtClean="0"/>
              <a:t>Аттестованы БЮРО ВЕРИТАС.</a:t>
            </a:r>
            <a:r>
              <a:rPr lang="ru-RU" altLang="ru-RU" sz="1800" dirty="0" smtClean="0"/>
              <a:t> 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144353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4104456" cy="2088232"/>
          </a:xfrm>
          <a:prstGeom prst="rect">
            <a:avLst/>
          </a:prstGeom>
        </p:spPr>
      </p:pic>
      <p:pic>
        <p:nvPicPr>
          <p:cNvPr id="6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75931"/>
            <a:ext cx="298097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84" y="3505757"/>
            <a:ext cx="1673220" cy="15867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90" y="3597257"/>
            <a:ext cx="1063426" cy="15455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5229200"/>
            <a:ext cx="7449092" cy="1151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Макеты корпуса мишени и коллектора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дивертора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термоядерного реактора сварены (2010 г.) лазерной сваркой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НИИЭФА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им.Д.В.Ефремова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и на флюсовой подушке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(сталь 316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ХМ19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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до 7-11 мм)</a:t>
            </a: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319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-852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2400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22775" y="1538288"/>
            <a:ext cx="298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pitchFamily="34" charset="0"/>
              </a:rPr>
              <a:t>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408488" y="4152900"/>
            <a:ext cx="3270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pitchFamily="34" charset="0"/>
              </a:rPr>
              <a:t> 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246188" y="515938"/>
            <a:ext cx="527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1200">
                <a:ea typeface="Times New Roman" pitchFamily="18" charset="0"/>
                <a:cs typeface="Arial" pitchFamily="34" charset="0"/>
              </a:rPr>
              <a:t>    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246188" y="3190875"/>
            <a:ext cx="355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1200">
                <a:ea typeface="Times New Roman" pitchFamily="18" charset="0"/>
                <a:cs typeface="Arial" pitchFamily="34" charset="0"/>
              </a:rPr>
              <a:t>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5368" name="Picture 2" descr="095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125538"/>
            <a:ext cx="3957637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3" descr="097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1123950"/>
            <a:ext cx="442277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Прямоугольник 1"/>
          <p:cNvSpPr>
            <a:spLocks noChangeArrowheads="1"/>
          </p:cNvSpPr>
          <p:nvPr/>
        </p:nvSpPr>
        <p:spPr bwMode="auto">
          <a:xfrm>
            <a:off x="179512" y="4509120"/>
            <a:ext cx="76845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2000" dirty="0"/>
              <a:t>Внешний вид высококачественного формирования лицевого (а) и обратного (б) валиков </a:t>
            </a:r>
            <a:r>
              <a:rPr lang="ru-RU" altLang="ru-RU" sz="2000" dirty="0" smtClean="0"/>
              <a:t>лазерного </a:t>
            </a:r>
            <a:r>
              <a:rPr lang="ru-RU" altLang="ru-RU" sz="2000" dirty="0"/>
              <a:t>сварного шва на аттестационной пробе, </a:t>
            </a:r>
            <a:r>
              <a:rPr lang="ru-RU" altLang="ru-RU" sz="2000" dirty="0" smtClean="0"/>
              <a:t>выполненной </a:t>
            </a:r>
            <a:r>
              <a:rPr lang="ru-RU" altLang="ru-RU" sz="2000" dirty="0"/>
              <a:t>по </a:t>
            </a:r>
            <a:r>
              <a:rPr lang="ru-RU" altLang="ru-RU" sz="2000" dirty="0" smtClean="0"/>
              <a:t>ВПЕРВЫЕ , по уникальной </a:t>
            </a:r>
            <a:r>
              <a:rPr lang="ru-RU" altLang="ru-RU" sz="2000" dirty="0"/>
              <a:t>технологии </a:t>
            </a:r>
            <a:r>
              <a:rPr lang="ru-RU" altLang="ru-RU" sz="2000" dirty="0" smtClean="0"/>
              <a:t>– на </a:t>
            </a:r>
            <a:r>
              <a:rPr lang="ru-RU" altLang="ru-RU" sz="2000" dirty="0"/>
              <a:t>флюсовой </a:t>
            </a:r>
            <a:r>
              <a:rPr lang="ru-RU" altLang="ru-RU" sz="2000" dirty="0" smtClean="0"/>
              <a:t>подушке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2000" dirty="0" smtClean="0"/>
              <a:t>(для устранения сварочных брызг внутри изделий)</a:t>
            </a:r>
            <a:endParaRPr lang="ru-RU" altLang="ru-RU" sz="2000" dirty="0"/>
          </a:p>
        </p:txBody>
      </p:sp>
      <p:sp>
        <p:nvSpPr>
          <p:cNvPr id="15371" name="Прямоугольник 3"/>
          <p:cNvSpPr>
            <a:spLocks noChangeArrowheads="1"/>
          </p:cNvSpPr>
          <p:nvPr/>
        </p:nvSpPr>
        <p:spPr bwMode="auto">
          <a:xfrm>
            <a:off x="2305648" y="3974389"/>
            <a:ext cx="327334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а</a:t>
            </a:r>
          </a:p>
        </p:txBody>
      </p:sp>
      <p:sp>
        <p:nvSpPr>
          <p:cNvPr id="15372" name="Прямоугольник 4"/>
          <p:cNvSpPr>
            <a:spLocks noChangeArrowheads="1"/>
          </p:cNvSpPr>
          <p:nvPr/>
        </p:nvSpPr>
        <p:spPr bwMode="auto">
          <a:xfrm>
            <a:off x="6664325" y="4028631"/>
            <a:ext cx="320675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б</a:t>
            </a: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283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-852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240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22775" y="1538288"/>
            <a:ext cx="298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pitchFamily="34" charset="0"/>
              </a:rPr>
              <a:t>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408488" y="4152900"/>
            <a:ext cx="3270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pitchFamily="34" charset="0"/>
              </a:rPr>
              <a:t> 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246188" y="515938"/>
            <a:ext cx="527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1200">
                <a:ea typeface="Times New Roman" pitchFamily="18" charset="0"/>
                <a:cs typeface="Arial" pitchFamily="34" charset="0"/>
              </a:rPr>
              <a:t>    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246188" y="3190875"/>
            <a:ext cx="355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1200">
                <a:ea typeface="Times New Roman" pitchFamily="18" charset="0"/>
                <a:cs typeface="Arial" pitchFamily="34" charset="0"/>
              </a:rPr>
              <a:t>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6392" name="Picture 2" descr="091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649288"/>
            <a:ext cx="34607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3" descr="111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674688"/>
            <a:ext cx="390207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4" descr="112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4014788"/>
            <a:ext cx="223202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Прямоугольник 1"/>
          <p:cNvSpPr>
            <a:spLocks noChangeArrowheads="1"/>
          </p:cNvSpPr>
          <p:nvPr/>
        </p:nvSpPr>
        <p:spPr bwMode="auto">
          <a:xfrm>
            <a:off x="539552" y="4509921"/>
            <a:ext cx="5113337" cy="153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2000" dirty="0"/>
              <a:t>Аттестационная проба перед сваркой,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2000" dirty="0"/>
              <a:t>собранная на прихватках (а)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2000" dirty="0"/>
              <a:t>и флюсовая подушка после сварки (б), фрагмент оплавленного флюса (в)</a:t>
            </a:r>
          </a:p>
        </p:txBody>
      </p:sp>
      <p:sp>
        <p:nvSpPr>
          <p:cNvPr id="16396" name="Прямоугольник 2"/>
          <p:cNvSpPr>
            <a:spLocks noChangeArrowheads="1"/>
          </p:cNvSpPr>
          <p:nvPr/>
        </p:nvSpPr>
        <p:spPr bwMode="auto">
          <a:xfrm>
            <a:off x="2222500" y="4121150"/>
            <a:ext cx="327334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а</a:t>
            </a:r>
          </a:p>
        </p:txBody>
      </p:sp>
      <p:sp>
        <p:nvSpPr>
          <p:cNvPr id="16397" name="Прямоугольник 13"/>
          <p:cNvSpPr>
            <a:spLocks noChangeArrowheads="1"/>
          </p:cNvSpPr>
          <p:nvPr/>
        </p:nvSpPr>
        <p:spPr bwMode="auto">
          <a:xfrm>
            <a:off x="5724525" y="5046663"/>
            <a:ext cx="320922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в</a:t>
            </a:r>
          </a:p>
        </p:txBody>
      </p:sp>
      <p:sp>
        <p:nvSpPr>
          <p:cNvPr id="16398" name="Прямоугольник 14"/>
          <p:cNvSpPr>
            <a:spLocks noChangeArrowheads="1"/>
          </p:cNvSpPr>
          <p:nvPr/>
        </p:nvSpPr>
        <p:spPr bwMode="auto">
          <a:xfrm>
            <a:off x="5143500" y="4152900"/>
            <a:ext cx="343364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б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02F0EFD-313C-4A35-B446-D75C8F278E0C}" type="slidenum">
              <a:rPr lang="ru-RU" altLang="en-US"/>
              <a:pPr>
                <a:defRPr/>
              </a:pPr>
              <a:t>59</a:t>
            </a:fld>
            <a:endParaRPr lang="ru-RU" altLang="en-US"/>
          </a:p>
        </p:txBody>
      </p:sp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540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File0384 Chim S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8497888" cy="35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348963" y="980728"/>
            <a:ext cx="8642350" cy="62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Химический состав использованных в экспериментах сталей и </a:t>
            </a:r>
          </a:p>
          <a:p>
            <a:pPr algn="ctr"/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металла лазерных сварных швов (СО</a:t>
            </a:r>
            <a:r>
              <a:rPr lang="ru-RU" altLang="ru-RU" sz="20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-лазер</a:t>
            </a:r>
            <a:r>
              <a:rPr lang="ru-RU" alt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611560" y="5529975"/>
            <a:ext cx="7777163" cy="56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Химический состав металла шва при ЛС практически не меняется, </a:t>
            </a:r>
          </a:p>
          <a:p>
            <a:pPr algn="ctr"/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исключение – некоторое снижение содержания </a:t>
            </a:r>
            <a:r>
              <a:rPr lang="ru-RU" alt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марганца</a:t>
            </a:r>
            <a:endParaRPr lang="ru-RU" alt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0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-852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240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422775" y="1538288"/>
            <a:ext cx="298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pitchFamily="34" charset="0"/>
              </a:rPr>
              <a:t>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408488" y="4152900"/>
            <a:ext cx="3270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pitchFamily="34" charset="0"/>
              </a:rPr>
              <a:t> 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246188" y="515938"/>
            <a:ext cx="527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1200">
                <a:ea typeface="Times New Roman" pitchFamily="18" charset="0"/>
                <a:cs typeface="Arial" pitchFamily="34" charset="0"/>
              </a:rPr>
              <a:t>    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246188" y="3190875"/>
            <a:ext cx="355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1200">
                <a:ea typeface="Times New Roman" pitchFamily="18" charset="0"/>
                <a:cs typeface="Arial" pitchFamily="34" charset="0"/>
              </a:rPr>
              <a:t>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416" name="Rectangle 11"/>
          <p:cNvSpPr>
            <a:spLocks noChangeArrowheads="1"/>
          </p:cNvSpPr>
          <p:nvPr/>
        </p:nvSpPr>
        <p:spPr bwMode="auto">
          <a:xfrm>
            <a:off x="0" y="-1181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7" name="Rectangle 12"/>
          <p:cNvSpPr>
            <a:spLocks noChangeArrowheads="1"/>
          </p:cNvSpPr>
          <p:nvPr/>
        </p:nvSpPr>
        <p:spPr bwMode="auto">
          <a:xfrm>
            <a:off x="1383178" y="5308367"/>
            <a:ext cx="6377643" cy="79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Лазерная сварка пробы-имитатора (а) и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cs typeface="Times New Roman" pitchFamily="18" charset="0"/>
              </a:rPr>
              <a:t>криволинейных замкнутых швов (б) для ЦСД ИТЭР </a:t>
            </a:r>
            <a:endParaRPr lang="ru-RU" altLang="ru-RU" sz="2000" dirty="0"/>
          </a:p>
        </p:txBody>
      </p:sp>
      <p:pic>
        <p:nvPicPr>
          <p:cNvPr id="17418" name="Picture 12" descr="031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2997200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3" descr="027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836613"/>
            <a:ext cx="2998787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Прямоугольник 1"/>
          <p:cNvSpPr>
            <a:spLocks noChangeArrowheads="1"/>
          </p:cNvSpPr>
          <p:nvPr/>
        </p:nvSpPr>
        <p:spPr bwMode="auto">
          <a:xfrm>
            <a:off x="2570163" y="4919663"/>
            <a:ext cx="327334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а</a:t>
            </a:r>
          </a:p>
        </p:txBody>
      </p:sp>
      <p:sp>
        <p:nvSpPr>
          <p:cNvPr id="17421" name="Прямоугольник 14"/>
          <p:cNvSpPr>
            <a:spLocks noChangeArrowheads="1"/>
          </p:cNvSpPr>
          <p:nvPr/>
        </p:nvSpPr>
        <p:spPr bwMode="auto">
          <a:xfrm>
            <a:off x="6345238" y="4916488"/>
            <a:ext cx="332142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б</a:t>
            </a:r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362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943" y="5661248"/>
            <a:ext cx="6456173" cy="644691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сварки различных конструкций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961822"/>
            <a:ext cx="2952328" cy="219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2592288" cy="211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6924" y="3356992"/>
            <a:ext cx="2312212" cy="214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5018" y="922699"/>
            <a:ext cx="2297745" cy="21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0634" y="3403633"/>
            <a:ext cx="2285793" cy="202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995659"/>
            <a:ext cx="1800200" cy="209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0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500347" y="2116908"/>
            <a:ext cx="1107645" cy="40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/>
              <a:t>Лазерная сварка Ст3:</a:t>
            </a:r>
          </a:p>
          <a:p>
            <a:pPr algn="ctr"/>
            <a:r>
              <a:rPr lang="ru-RU" sz="800" dirty="0" smtClean="0"/>
              <a:t>односторонняя, толщина 6 мм </a:t>
            </a:r>
            <a:endParaRPr lang="ru-RU" sz="800" dirty="0"/>
          </a:p>
        </p:txBody>
      </p:sp>
      <p:pic>
        <p:nvPicPr>
          <p:cNvPr id="1036" name="Picture 12" descr="H:\макроструктура фото 29.05\сталь 12мм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305" y="1774430"/>
            <a:ext cx="1623466" cy="12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:\макроструктура фото 29.05\сталь 15мм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414" y="1485170"/>
            <a:ext cx="1109291" cy="17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 descr="C:\Users\eShamov\Desktop\фото для тех.карт\2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0272" y="994034"/>
            <a:ext cx="1216908" cy="3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C:\Users\eShamov\AppData\Local\Microsoft\Windows\Temporary Internet Files\Content.Word\сталь 20мм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170" y="1341573"/>
            <a:ext cx="1256737" cy="208331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/>
          <p:cNvSpPr txBox="1"/>
          <p:nvPr/>
        </p:nvSpPr>
        <p:spPr>
          <a:xfrm>
            <a:off x="6227900" y="4834198"/>
            <a:ext cx="2801652" cy="80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Гибридная сварка Ст3: двухсторонняя, 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Толщина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 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83968" y="3789040"/>
            <a:ext cx="2067143" cy="1045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Лазерная сварка Ст3: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односторонняя, толщина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мм 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99951" y="3603164"/>
            <a:ext cx="1944216" cy="1045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Лазерная сварка Ст3: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односторонняя, толщина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мм 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318" y="3575972"/>
            <a:ext cx="1951439" cy="1045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Лазерная сварка Ст3: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односторонняя, толщина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мм 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7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-852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240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422775" y="1538288"/>
            <a:ext cx="298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pitchFamily="34" charset="0"/>
              </a:rPr>
              <a:t>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408488" y="4152900"/>
            <a:ext cx="3270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ea typeface="Times New Roman" pitchFamily="18" charset="0"/>
                <a:cs typeface="Arial" pitchFamily="34" charset="0"/>
              </a:rPr>
              <a:t> 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246188" y="515938"/>
            <a:ext cx="527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1200">
                <a:ea typeface="Times New Roman" pitchFamily="18" charset="0"/>
                <a:cs typeface="Arial" pitchFamily="34" charset="0"/>
              </a:rPr>
              <a:t>    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246188" y="3190875"/>
            <a:ext cx="355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1200">
                <a:ea typeface="Times New Roman" pitchFamily="18" charset="0"/>
                <a:cs typeface="Arial" pitchFamily="34" charset="0"/>
              </a:rPr>
              <a:t>    </a:t>
            </a:r>
            <a:endParaRPr lang="ru-RU" altLang="ru-RU" sz="180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416" name="Rectangle 11"/>
          <p:cNvSpPr>
            <a:spLocks noChangeArrowheads="1"/>
          </p:cNvSpPr>
          <p:nvPr/>
        </p:nvSpPr>
        <p:spPr bwMode="auto">
          <a:xfrm>
            <a:off x="0" y="-1181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8219" y="2089752"/>
            <a:ext cx="6354588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Лазерная сварка ВЛ существенно отличается от сварки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4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-лазерами и требует соответствующей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корректировки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режимов, применения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технологической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оснастки и сварочных головок.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446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338138" y="1412875"/>
            <a:ext cx="8424862" cy="445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200" b="1" dirty="0"/>
              <a:t>Сварка и соединение – ключевые технологии третьего тысячелетия</a:t>
            </a:r>
            <a:r>
              <a:rPr lang="ru-RU" altLang="ru-RU" sz="2200" dirty="0"/>
              <a:t> – представляют мировой рынок </a:t>
            </a:r>
            <a:endParaRPr lang="ru-RU" altLang="ru-RU" sz="2200" dirty="0" smtClean="0"/>
          </a:p>
          <a:p>
            <a:pPr algn="ctr" eaLnBrk="1" hangingPunct="1"/>
            <a:r>
              <a:rPr lang="ru-RU" altLang="ru-RU" sz="2200" dirty="0" smtClean="0"/>
              <a:t>в </a:t>
            </a:r>
            <a:r>
              <a:rPr lang="ru-RU" altLang="ru-RU" sz="2200" dirty="0"/>
              <a:t>объёме 33 </a:t>
            </a:r>
            <a:r>
              <a:rPr lang="ru-RU" altLang="ru-RU" sz="2200" dirty="0" err="1"/>
              <a:t>млрд.евро</a:t>
            </a:r>
            <a:r>
              <a:rPr lang="ru-RU" altLang="ru-RU" sz="2200" dirty="0"/>
              <a:t>. </a:t>
            </a:r>
          </a:p>
          <a:p>
            <a:pPr algn="ctr" eaLnBrk="1" hangingPunct="1"/>
            <a:r>
              <a:rPr lang="ru-RU" altLang="ru-RU" sz="2200" dirty="0"/>
              <a:t>Лазерная сварка является одним из самых перспективных направления развития сварочного производства. </a:t>
            </a:r>
          </a:p>
          <a:p>
            <a:pPr algn="ctr" eaLnBrk="1" hangingPunct="1"/>
            <a:r>
              <a:rPr lang="ru-RU" altLang="ru-RU" sz="2200" b="1" dirty="0"/>
              <a:t>Основными источниками лазерного излучения для сварки </a:t>
            </a:r>
          </a:p>
          <a:p>
            <a:pPr algn="ctr" eaLnBrk="1" hangingPunct="1"/>
            <a:r>
              <a:rPr lang="ru-RU" altLang="ru-RU" sz="2200" b="1" dirty="0"/>
              <a:t>становятся волоконные лазеры. </a:t>
            </a:r>
          </a:p>
          <a:p>
            <a:pPr algn="ctr" eaLnBrk="1" hangingPunct="1"/>
            <a:r>
              <a:rPr lang="ru-RU" altLang="ru-RU" sz="2200" dirty="0"/>
              <a:t>Свыше 50% лазеров для обработки материалов </a:t>
            </a:r>
          </a:p>
          <a:p>
            <a:pPr algn="ctr" eaLnBrk="1" hangingPunct="1"/>
            <a:r>
              <a:rPr lang="ru-RU" altLang="ru-RU" sz="2200" dirty="0"/>
              <a:t>будут заменены на волоконные лазеры. </a:t>
            </a:r>
          </a:p>
          <a:p>
            <a:pPr algn="ctr" eaLnBrk="1" hangingPunct="1"/>
            <a:r>
              <a:rPr lang="ru-RU" altLang="ru-RU" sz="2200" dirty="0"/>
              <a:t>Мировой лидер продажи волоконных лазеров –  </a:t>
            </a:r>
            <a:r>
              <a:rPr lang="en-US" altLang="ru-RU" sz="2200" dirty="0"/>
              <a:t>IPG</a:t>
            </a:r>
            <a:r>
              <a:rPr lang="ru-RU" altLang="ru-RU" sz="2200" dirty="0"/>
              <a:t> / НТО «ИРЭ-ПОЛЮС» предлагает лазеры мощностью от 20 Вт до 50 кВт и более, с КПД до 30% и доставкой излучения </a:t>
            </a:r>
            <a:r>
              <a:rPr lang="ru-RU" altLang="ru-RU" sz="2200" dirty="0" smtClean="0"/>
              <a:t>по </a:t>
            </a:r>
            <a:r>
              <a:rPr lang="ru-RU" altLang="ru-RU" sz="2200" dirty="0"/>
              <a:t>волокну до 200 м, </a:t>
            </a:r>
            <a:r>
              <a:rPr lang="ru-RU" altLang="ru-RU" sz="2200" dirty="0" smtClean="0"/>
              <a:t>при </a:t>
            </a:r>
            <a:r>
              <a:rPr lang="ru-RU" altLang="ru-RU" sz="2200" dirty="0"/>
              <a:t>ресурсе узлов накачки более 50 000 часов, </a:t>
            </a:r>
          </a:p>
          <a:p>
            <a:pPr algn="ctr" eaLnBrk="1" hangingPunct="1"/>
            <a:r>
              <a:rPr lang="ru-RU" altLang="ru-RU" sz="2200" dirty="0"/>
              <a:t>п</a:t>
            </a:r>
            <a:r>
              <a:rPr lang="ru-RU" altLang="ru-RU" sz="2200" dirty="0" smtClean="0"/>
              <a:t>рактически при </a:t>
            </a:r>
            <a:r>
              <a:rPr lang="ru-RU" altLang="ru-RU" sz="2200" dirty="0"/>
              <a:t>отсутствии расходных и юстируемых элементов  – </a:t>
            </a:r>
            <a:r>
              <a:rPr lang="ru-RU" altLang="ru-RU" sz="2200" dirty="0" smtClean="0"/>
              <a:t>см</a:t>
            </a:r>
            <a:r>
              <a:rPr lang="ru-RU" altLang="ru-RU" sz="2200" dirty="0"/>
              <a:t>.: </a:t>
            </a:r>
            <a:r>
              <a:rPr lang="en-US" altLang="ru-RU" sz="2200" dirty="0">
                <a:hlinkClick r:id="rId2"/>
              </a:rPr>
              <a:t>www</a:t>
            </a:r>
            <a:r>
              <a:rPr lang="ru-RU" altLang="ru-RU" sz="2200" dirty="0">
                <a:hlinkClick r:id="rId2"/>
              </a:rPr>
              <a:t>.</a:t>
            </a:r>
            <a:r>
              <a:rPr lang="en-US" altLang="ru-RU" sz="2200" dirty="0" err="1">
                <a:hlinkClick r:id="rId2"/>
              </a:rPr>
              <a:t>ntoire</a:t>
            </a:r>
            <a:r>
              <a:rPr lang="ru-RU" altLang="ru-RU" sz="2200" dirty="0">
                <a:hlinkClick r:id="rId2"/>
              </a:rPr>
              <a:t>-</a:t>
            </a:r>
            <a:r>
              <a:rPr lang="en-US" altLang="ru-RU" sz="2200" dirty="0" err="1">
                <a:hlinkClick r:id="rId2"/>
              </a:rPr>
              <a:t>polus</a:t>
            </a:r>
            <a:r>
              <a:rPr lang="ru-RU" altLang="ru-RU" sz="2200" dirty="0">
                <a:hlinkClick r:id="rId2"/>
              </a:rPr>
              <a:t>.</a:t>
            </a:r>
            <a:r>
              <a:rPr lang="en-US" altLang="ru-RU" sz="2200" dirty="0" err="1">
                <a:hlinkClick r:id="rId2"/>
              </a:rPr>
              <a:t>ru</a:t>
            </a:r>
            <a:r>
              <a:rPr lang="ru-RU" altLang="ru-RU" sz="2200" dirty="0"/>
              <a:t> </a:t>
            </a:r>
            <a:endParaRPr lang="en-US" altLang="ru-RU" sz="2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EDE14AB-323C-4DFD-830D-7A2FCC27AF2D}" type="slidenum">
              <a:rPr lang="ru-RU" altLang="en-US"/>
              <a:pPr>
                <a:defRPr/>
              </a:pPr>
              <a:t>64</a:t>
            </a:fld>
            <a:endParaRPr lang="ru-RU" altLang="en-US"/>
          </a:p>
        </p:txBody>
      </p:sp>
      <p:pic>
        <p:nvPicPr>
          <p:cNvPr id="1229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49275"/>
            <a:ext cx="2016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803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5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SzPct val="100000"/>
              <a:buFont typeface="Times New Roman" pitchFamily="18" charset="0"/>
              <a:buNone/>
            </a:pPr>
            <a:endParaRPr lang="ru-RU" altLang="ru-RU" sz="2200">
              <a:solidFill>
                <a:schemeClr val="bg1"/>
              </a:solidFill>
            </a:endParaRPr>
          </a:p>
        </p:txBody>
      </p:sp>
      <p:sp>
        <p:nvSpPr>
          <p:cNvPr id="4100" name="Rectangle 360"/>
          <p:cNvSpPr>
            <a:spLocks noChangeArrowheads="1"/>
          </p:cNvSpPr>
          <p:nvPr/>
        </p:nvSpPr>
        <p:spPr bwMode="auto">
          <a:xfrm>
            <a:off x="0" y="2324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SzPct val="100000"/>
              <a:buFont typeface="Times New Roman" pitchFamily="18" charset="0"/>
              <a:buNone/>
            </a:pPr>
            <a:r>
              <a:rPr lang="ru-RU" altLang="ru-RU" sz="500">
                <a:solidFill>
                  <a:srgbClr val="313131"/>
                </a:solidFill>
                <a:latin typeface="Arial" charset="0"/>
                <a:cs typeface="Times New Roman" pitchFamily="18" charset="0"/>
              </a:rPr>
              <a:t>  </a:t>
            </a:r>
            <a:endParaRPr lang="ru-RU" altLang="ru-RU" sz="2200">
              <a:solidFill>
                <a:schemeClr val="bg1"/>
              </a:solidFill>
            </a:endParaRPr>
          </a:p>
        </p:txBody>
      </p:sp>
      <p:sp>
        <p:nvSpPr>
          <p:cNvPr id="4101" name="Прямоугольник 7"/>
          <p:cNvSpPr>
            <a:spLocks noChangeArrowheads="1"/>
          </p:cNvSpPr>
          <p:nvPr/>
        </p:nvSpPr>
        <p:spPr bwMode="auto">
          <a:xfrm>
            <a:off x="1187624" y="1024324"/>
            <a:ext cx="7056437" cy="490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SzPct val="100000"/>
              <a:buNone/>
            </a:pPr>
            <a:r>
              <a:rPr lang="ru-RU" altLang="ru-RU" sz="2800" dirty="0">
                <a:solidFill>
                  <a:schemeClr val="tx1"/>
                </a:solidFill>
                <a:latin typeface="Arial" charset="0"/>
                <a:cs typeface="Arial" charset="0"/>
              </a:rPr>
              <a:t>Лазер </a:t>
            </a:r>
            <a:r>
              <a:rPr lang="ru-RU" altLang="ru-RU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сегодня - </a:t>
            </a:r>
            <a:r>
              <a:rPr lang="ru-RU" altLang="ru-RU" sz="2800" dirty="0">
                <a:solidFill>
                  <a:schemeClr val="tx1"/>
                </a:solidFill>
                <a:latin typeface="Arial" charset="0"/>
                <a:cs typeface="Arial" charset="0"/>
              </a:rPr>
              <a:t>это проверенный рабочий инструмент, </a:t>
            </a:r>
            <a:r>
              <a:rPr lang="ru-RU" altLang="ru-RU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объём </a:t>
            </a:r>
            <a:r>
              <a:rPr lang="ru-RU" altLang="ru-RU" sz="2800" dirty="0">
                <a:solidFill>
                  <a:schemeClr val="tx1"/>
                </a:solidFill>
                <a:latin typeface="Arial" charset="0"/>
                <a:cs typeface="Arial" charset="0"/>
              </a:rPr>
              <a:t>использования которого </a:t>
            </a:r>
            <a:r>
              <a:rPr lang="ru-RU" altLang="ru-RU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во </a:t>
            </a:r>
            <a:r>
              <a:rPr lang="ru-RU" altLang="ru-RU" sz="2800" dirty="0">
                <a:solidFill>
                  <a:schemeClr val="tx1"/>
                </a:solidFill>
                <a:latin typeface="Arial" charset="0"/>
                <a:cs typeface="Arial" charset="0"/>
              </a:rPr>
              <a:t>многих секторах промышленности постоянно растёт, в т. ч.: </a:t>
            </a:r>
            <a:r>
              <a:rPr lang="ru-RU" altLang="ru-RU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в </a:t>
            </a:r>
            <a:r>
              <a:rPr lang="ru-RU" altLang="ru-RU" sz="2800" dirty="0">
                <a:solidFill>
                  <a:schemeClr val="tx1"/>
                </a:solidFill>
                <a:latin typeface="Arial" charset="0"/>
                <a:cs typeface="Arial" charset="0"/>
              </a:rPr>
              <a:t>автомобильной и химической, судостроительной и авиационной промышленности, </a:t>
            </a:r>
            <a:endParaRPr lang="ru-RU" altLang="ru-RU" sz="2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SzPct val="100000"/>
              <a:buFont typeface="Times New Roman" pitchFamily="18" charset="0"/>
              <a:buNone/>
            </a:pPr>
            <a:r>
              <a:rPr lang="ru-RU" altLang="ru-RU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тяжёлом </a:t>
            </a:r>
            <a:r>
              <a:rPr lang="ru-RU" altLang="ru-RU" sz="2800" dirty="0">
                <a:solidFill>
                  <a:schemeClr val="tx1"/>
                </a:solidFill>
                <a:latin typeface="Arial" charset="0"/>
                <a:cs typeface="Arial" charset="0"/>
              </a:rPr>
              <a:t>и лёгком </a:t>
            </a:r>
            <a:r>
              <a:rPr lang="ru-RU" altLang="ru-RU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машиностроении.</a:t>
            </a:r>
          </a:p>
          <a:p>
            <a:pPr algn="ctr">
              <a:spcBef>
                <a:spcPct val="0"/>
              </a:spcBef>
              <a:buSzPct val="100000"/>
              <a:buFont typeface="Times New Roman" pitchFamily="18" charset="0"/>
              <a:buNone/>
            </a:pPr>
            <a:r>
              <a:rPr lang="ru-RU" altLang="ru-RU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Но потребуется еще кропотливый труд инженеров и конструкторов, чтобы внедрение нового прецизионного процесса сварки стало по настоящему массовым.</a:t>
            </a:r>
            <a:endParaRPr lang="ru-RU" altLang="ru-RU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65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600200" y="164941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716016" y="1556792"/>
            <a:ext cx="4104456" cy="247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 b="1" i="1" dirty="0"/>
              <a:t>Благодарю за внимание.</a:t>
            </a:r>
          </a:p>
          <a:p>
            <a:pPr algn="ctr" eaLnBrk="1" hangingPunct="1"/>
            <a:endParaRPr lang="ru-RU" altLang="ru-RU" sz="3200" i="1" dirty="0"/>
          </a:p>
          <a:p>
            <a:pPr algn="ctr" eaLnBrk="1" hangingPunct="1"/>
            <a:r>
              <a:rPr lang="ru-RU" altLang="ru-RU" sz="2800" i="1" dirty="0"/>
              <a:t>Готов ответить на Ваши вопросы</a:t>
            </a:r>
            <a:r>
              <a:rPr lang="ru-RU" altLang="ru-RU" sz="2800" i="1" dirty="0" smtClean="0"/>
              <a:t>.</a:t>
            </a:r>
          </a:p>
          <a:p>
            <a:pPr algn="ctr" eaLnBrk="1" hangingPunct="1"/>
            <a:endParaRPr lang="ru-RU" altLang="ru-RU" sz="2800" i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492500" y="6237288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1EC205-D851-43C2-A02B-8A984544F649}" type="slidenum">
              <a:rPr lang="ru-RU" altLang="en-US"/>
              <a:pPr>
                <a:defRPr/>
              </a:pPr>
              <a:t>66</a:t>
            </a:fld>
            <a:endParaRPr lang="ru-RU" altLang="en-US" dirty="0"/>
          </a:p>
        </p:txBody>
      </p:sp>
      <p:sp>
        <p:nvSpPr>
          <p:cNvPr id="32774" name="Rectangle 12"/>
          <p:cNvSpPr>
            <a:spLocks noChangeArrowheads="1"/>
          </p:cNvSpPr>
          <p:nvPr/>
        </p:nvSpPr>
        <p:spPr bwMode="auto">
          <a:xfrm>
            <a:off x="698988" y="4293096"/>
            <a:ext cx="4535487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 smtClean="0"/>
              <a:t>ООО НТО </a:t>
            </a:r>
            <a:r>
              <a:rPr lang="ru-RU" altLang="ru-RU" sz="2400" b="1" dirty="0"/>
              <a:t>«ИРЭ-ПОЛЮС»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869160"/>
            <a:ext cx="5472608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</a:t>
            </a:r>
            <a:r>
              <a:rPr lang="ru-RU" altLang="ru-RU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(496) 255 74 46, +7 </a:t>
            </a:r>
            <a:r>
              <a:rPr lang="ru-RU" alt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965 130 84 02</a:t>
            </a:r>
          </a:p>
          <a:p>
            <a:pPr algn="ctr"/>
            <a:r>
              <a:rPr lang="en-US" alt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altLang="ru-RU" sz="2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aignatov@ntoire-polus.ru</a:t>
            </a:r>
            <a:endParaRPr lang="en-US" altLang="ru-RU" sz="20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ru-RU" sz="2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www.ntoire-polus.ru</a:t>
            </a:r>
            <a:r>
              <a:rPr lang="en-US" altLang="ru-RU" sz="2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www.ipgphotonics.com</a:t>
            </a:r>
            <a:r>
              <a:rPr lang="ru-RU" altLang="ru-RU" sz="2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2736"/>
            <a:ext cx="310905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20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49155" name="Rectangle 6"/>
          <p:cNvSpPr>
            <a:spLocks noChangeArrowheads="1"/>
          </p:cNvSpPr>
          <p:nvPr/>
        </p:nvSpPr>
        <p:spPr bwMode="auto">
          <a:xfrm>
            <a:off x="1644650" y="777875"/>
            <a:ext cx="55149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2400" b="1">
                <a:solidFill>
                  <a:srgbClr val="7822F6"/>
                </a:solidFill>
              </a:rPr>
              <a:t>The Chemical Composition of Steels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4B88E9C-AEF1-4EDD-8FD4-3372B0334CF6}" type="slidenum">
              <a:rPr lang="ru-RU" altLang="en-US"/>
              <a:pPr>
                <a:defRPr/>
              </a:pPr>
              <a:t>7</a:t>
            </a:fld>
            <a:endParaRPr lang="ru-RU" altLang="en-US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0825" y="2924175"/>
          <a:ext cx="8642346" cy="1944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796"/>
                <a:gridCol w="576064"/>
                <a:gridCol w="614577"/>
                <a:gridCol w="614519"/>
                <a:gridCol w="554171"/>
                <a:gridCol w="485324"/>
                <a:gridCol w="485324"/>
                <a:gridCol w="485324"/>
                <a:gridCol w="532072"/>
                <a:gridCol w="611968"/>
                <a:gridCol w="611968"/>
                <a:gridCol w="502324"/>
                <a:gridCol w="611968"/>
                <a:gridCol w="458976"/>
                <a:gridCol w="560971"/>
              </a:tblGrid>
              <a:tr h="8334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Марка стали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Mn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Ni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Mo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Nb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Cu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Ti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Al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5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316 L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0.018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0.47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0.85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0.024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16.82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10.09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2.02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0.31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0.17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0.044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5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ХМ-19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0.037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0.48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4.78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0.023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0.006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21.09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12.10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2.23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</a:t>
                      </a:r>
                      <a:endParaRPr lang="ru-RU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0.255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49223" name="Rectangle 1"/>
          <p:cNvSpPr>
            <a:spLocks noChangeArrowheads="1"/>
          </p:cNvSpPr>
          <p:nvPr/>
        </p:nvSpPr>
        <p:spPr bwMode="auto">
          <a:xfrm>
            <a:off x="920750" y="1435100"/>
            <a:ext cx="69627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572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2000" b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Химический состав коррозионно-стойких сталей </a:t>
            </a:r>
          </a:p>
          <a:p>
            <a:pPr algn="ctr"/>
            <a:r>
              <a:rPr lang="ru-RU" altLang="ru-RU" sz="2000" b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марок 316</a:t>
            </a:r>
            <a:r>
              <a:rPr lang="en-US" altLang="ru-RU" sz="2000" b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L</a:t>
            </a:r>
            <a:r>
              <a:rPr lang="ru-RU" altLang="ru-RU" sz="2000" b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и ХМ-19</a:t>
            </a:r>
            <a:endParaRPr lang="ru-RU" altLang="ru-RU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6047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49223" name="Rectangle 1"/>
          <p:cNvSpPr>
            <a:spLocks noChangeArrowheads="1"/>
          </p:cNvSpPr>
          <p:nvPr/>
        </p:nvSpPr>
        <p:spPr bwMode="auto">
          <a:xfrm>
            <a:off x="323528" y="5203840"/>
            <a:ext cx="7512056" cy="93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572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altLang="ru-RU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Показан перенос металла с верхней части шва 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в его среднюю и нижнюю  часть </a:t>
            </a:r>
            <a:endParaRPr lang="ru-RU" altLang="ru-RU" sz="2400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50" y="1103006"/>
            <a:ext cx="2772683" cy="37661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03006"/>
            <a:ext cx="2761250" cy="3787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03006"/>
            <a:ext cx="2311781" cy="3763163"/>
          </a:xfrm>
          <a:prstGeom prst="rect">
            <a:avLst/>
          </a:prstGeom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75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979613" y="1484313"/>
            <a:ext cx="484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400">
              <a:solidFill>
                <a:srgbClr val="5933E5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4B88E9C-AEF1-4EDD-8FD4-3372B0334CF6}" type="slidenum">
              <a:rPr lang="ru-RU" altLang="en-US"/>
              <a:pPr>
                <a:defRPr/>
              </a:pPr>
              <a:t>9</a:t>
            </a:fld>
            <a:endParaRPr lang="ru-RU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118143" y="3694467"/>
            <a:ext cx="347374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72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altLang="ru-RU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Показан перенос 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металла из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нижней части шва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в его среднюю</a:t>
            </a:r>
          </a:p>
          <a:p>
            <a:pPr algn="ctr">
              <a:lnSpc>
                <a:spcPct val="120000"/>
              </a:lnSpc>
            </a:pPr>
            <a:r>
              <a:rPr lang="ru-RU" altLang="ru-RU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часть </a:t>
            </a:r>
            <a:endParaRPr lang="ru-RU" altLang="ru-RU" sz="2400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3774716"/>
            <a:ext cx="3960440" cy="2563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51717"/>
            <a:ext cx="4032448" cy="2620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59" y="951717"/>
            <a:ext cx="3672408" cy="2585223"/>
          </a:xfrm>
          <a:prstGeom prst="rect">
            <a:avLst/>
          </a:prstGeom>
        </p:spPr>
      </p:pic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301720" y="104775"/>
            <a:ext cx="7632847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SzPct val="13000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ts val="600"/>
              </a:spcBef>
              <a:buSzPct val="75000"/>
              <a:buFont typeface="Wingdings 3" pitchFamily="18" charset="2"/>
              <a:buChar char="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ts val="6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ts val="600"/>
              </a:spcBef>
              <a:buFont typeface="Lucida Bright Math Symbol" pitchFamily="2" charset="2"/>
              <a:buChar char="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ts val="6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1625"/>
              </a:spcBef>
              <a:buSzPct val="100000"/>
              <a:buNone/>
            </a:pPr>
            <a:r>
              <a:rPr lang="ru-RU" altLang="ru-RU" sz="2600" b="1" dirty="0" smtClean="0">
                <a:latin typeface="Arial" charset="0"/>
              </a:rPr>
              <a:t>ЛС на базе волоконных лазеров </a:t>
            </a:r>
            <a:r>
              <a:rPr lang="en-US" altLang="ru-RU" sz="2600" b="1" dirty="0" smtClean="0">
                <a:latin typeface="Arial" charset="0"/>
              </a:rPr>
              <a:t>IPG</a:t>
            </a:r>
            <a:endParaRPr lang="en-GB" altLang="ru-RU" sz="2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3900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4450</TotalTime>
  <Words>2899</Words>
  <Application>Microsoft Office PowerPoint</Application>
  <PresentationFormat>Экран (4:3)</PresentationFormat>
  <Paragraphs>591</Paragraphs>
  <Slides>66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9" baseType="lpstr">
      <vt:lpstr>Оформление по умолчанию</vt:lpstr>
      <vt:lpstr>1_Оформление по умолчанию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 сварки различных конструкций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Игнатов Александр</dc:creator>
  <cp:lastModifiedBy>Игнатов Александр</cp:lastModifiedBy>
  <cp:revision>392</cp:revision>
  <cp:lastPrinted>2014-03-24T15:17:42Z</cp:lastPrinted>
  <dcterms:modified xsi:type="dcterms:W3CDTF">2014-06-23T10:54:39Z</dcterms:modified>
</cp:coreProperties>
</file>